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03" r:id="rId1"/>
  </p:sldMasterIdLst>
  <p:notesMasterIdLst>
    <p:notesMasterId r:id="rId44"/>
  </p:notesMasterIdLst>
  <p:handoutMasterIdLst>
    <p:handoutMasterId r:id="rId45"/>
  </p:handoutMasterIdLst>
  <p:sldIdLst>
    <p:sldId id="537" r:id="rId2"/>
    <p:sldId id="539" r:id="rId3"/>
    <p:sldId id="529" r:id="rId4"/>
    <p:sldId id="506" r:id="rId5"/>
    <p:sldId id="498" r:id="rId6"/>
    <p:sldId id="533" r:id="rId7"/>
    <p:sldId id="535" r:id="rId8"/>
    <p:sldId id="552" r:id="rId9"/>
    <p:sldId id="553" r:id="rId10"/>
    <p:sldId id="507" r:id="rId11"/>
    <p:sldId id="508" r:id="rId12"/>
    <p:sldId id="509" r:id="rId13"/>
    <p:sldId id="510" r:id="rId14"/>
    <p:sldId id="530" r:id="rId15"/>
    <p:sldId id="531" r:id="rId16"/>
    <p:sldId id="470" r:id="rId17"/>
    <p:sldId id="484" r:id="rId18"/>
    <p:sldId id="485" r:id="rId19"/>
    <p:sldId id="472" r:id="rId20"/>
    <p:sldId id="504" r:id="rId21"/>
    <p:sldId id="473" r:id="rId22"/>
    <p:sldId id="474" r:id="rId23"/>
    <p:sldId id="505" r:id="rId24"/>
    <p:sldId id="476" r:id="rId25"/>
    <p:sldId id="477" r:id="rId26"/>
    <p:sldId id="478" r:id="rId27"/>
    <p:sldId id="512" r:id="rId28"/>
    <p:sldId id="513" r:id="rId29"/>
    <p:sldId id="544" r:id="rId30"/>
    <p:sldId id="548" r:id="rId31"/>
    <p:sldId id="549" r:id="rId32"/>
    <p:sldId id="550" r:id="rId33"/>
    <p:sldId id="551" r:id="rId34"/>
    <p:sldId id="495" r:id="rId35"/>
    <p:sldId id="563" r:id="rId36"/>
    <p:sldId id="564" r:id="rId37"/>
    <p:sldId id="565" r:id="rId38"/>
    <p:sldId id="566" r:id="rId39"/>
    <p:sldId id="567" r:id="rId40"/>
    <p:sldId id="395" r:id="rId41"/>
    <p:sldId id="543" r:id="rId42"/>
    <p:sldId id="542" r:id="rId4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F846EB"/>
    <a:srgbClr val="D9DADC"/>
    <a:srgbClr val="FDEADA"/>
    <a:srgbClr val="FF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637"/>
  </p:normalViewPr>
  <p:slideViewPr>
    <p:cSldViewPr>
      <p:cViewPr varScale="1">
        <p:scale>
          <a:sx n="69" d="100"/>
          <a:sy n="69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11574258\Desktop\Apresenta&#231;&#227;o%20Ma&#237;ra%2012112019\graficos%20apresenta&#231;&#227;o%20gestores%20SRS%2012112019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282-4D65-9848-B09D9BA17053}"/>
                </c:ext>
              </c:extLst>
            </c:dLbl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82-4D65-9848-B09D9BA17053}"/>
                </c:ext>
              </c:extLst>
            </c:dLbl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282-4D65-9848-B09D9BA17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'Faixa etária'!$A$76:$A$85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2019*</c:v>
                </c:pt>
              </c:strCache>
            </c:strRef>
          </c:cat>
          <c:val>
            <c:numRef>
              <c:f>'Faixa etária'!$M$76:$M$85</c:f>
              <c:numCache>
                <c:formatCode>General</c:formatCode>
                <c:ptCount val="10"/>
                <c:pt idx="0">
                  <c:v>67</c:v>
                </c:pt>
                <c:pt idx="1">
                  <c:v>57</c:v>
                </c:pt>
                <c:pt idx="2">
                  <c:v>55</c:v>
                </c:pt>
                <c:pt idx="3">
                  <c:v>74</c:v>
                </c:pt>
                <c:pt idx="4">
                  <c:v>52</c:v>
                </c:pt>
                <c:pt idx="5">
                  <c:v>54</c:v>
                </c:pt>
                <c:pt idx="6">
                  <c:v>63</c:v>
                </c:pt>
                <c:pt idx="7">
                  <c:v>58</c:v>
                </c:pt>
                <c:pt idx="8">
                  <c:v>94</c:v>
                </c:pt>
                <c:pt idx="9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82-4D65-9848-B09D9BA17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332736"/>
        <c:axId val="2813332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'Faixa etária'!$A$76:$A$85</c15:sqref>
                        </c15:formulaRef>
                      </c:ext>
                    </c:extLst>
                    <c:strCach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'Faixa etária'!$A$76:$A$85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C282-4D65-9848-B09D9BA17053}"/>
                  </c:ext>
                </c:extLst>
              </c15:ser>
            </c15:filteredBarSeries>
          </c:ext>
        </c:extLst>
      </c:barChart>
      <c:catAx>
        <c:axId val="28133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1333296"/>
        <c:crosses val="autoZero"/>
        <c:auto val="1"/>
        <c:lblAlgn val="ctr"/>
        <c:lblOffset val="100"/>
        <c:noMultiLvlLbl val="0"/>
      </c:catAx>
      <c:valAx>
        <c:axId val="28133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133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364">
              <a:noFill/>
            </a:ln>
          </c:spPr>
          <c:invertIfNegative val="0"/>
          <c:dPt>
            <c:idx val="13"/>
            <c:invertIfNegative val="0"/>
            <c:bubble3D val="0"/>
            <c:spPr>
              <a:solidFill>
                <a:schemeClr val="accent1"/>
              </a:solidFill>
              <a:ln w="25364">
                <a:noFill/>
              </a:ln>
            </c:spPr>
            <c:extLst>
              <c:ext xmlns:c16="http://schemas.microsoft.com/office/drawing/2014/chart" uri="{C3380CC4-5D6E-409C-BE32-E72D297353CC}">
                <c16:uniqueId val="{00000001-28BD-4C37-AFD2-07EA128EFA9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 w="25364">
                <a:noFill/>
              </a:ln>
            </c:spPr>
            <c:extLst>
              <c:ext xmlns:c16="http://schemas.microsoft.com/office/drawing/2014/chart" uri="{C3380CC4-5D6E-409C-BE32-E72D297353CC}">
                <c16:uniqueId val="{00000003-28BD-4C37-AFD2-07EA128EFA9F}"/>
              </c:ext>
            </c:extLst>
          </c:dPt>
          <c:cat>
            <c:strRef>
              <c:f>'HIV-SRS'!$A$4:$A$31</c:f>
              <c:strCache>
                <c:ptCount val="28"/>
                <c:pt idx="0">
                  <c:v>Pirapora</c:v>
                </c:pt>
                <c:pt idx="1">
                  <c:v>Passos</c:v>
                </c:pt>
                <c:pt idx="2">
                  <c:v>Manhumirim</c:v>
                </c:pt>
                <c:pt idx="3">
                  <c:v>Patos de Minas</c:v>
                </c:pt>
                <c:pt idx="4">
                  <c:v>Barbacena</c:v>
                </c:pt>
                <c:pt idx="5">
                  <c:v>Ituiutaba</c:v>
                </c:pt>
                <c:pt idx="6">
                  <c:v>Uberlândia</c:v>
                </c:pt>
                <c:pt idx="7">
                  <c:v>Ponte Nova</c:v>
                </c:pt>
                <c:pt idx="8">
                  <c:v>Unaí</c:v>
                </c:pt>
                <c:pt idx="9">
                  <c:v>Ubá</c:v>
                </c:pt>
                <c:pt idx="10">
                  <c:v>Sete Lagoas</c:v>
                </c:pt>
                <c:pt idx="11">
                  <c:v>Montes Claros</c:v>
                </c:pt>
                <c:pt idx="12">
                  <c:v>Uberaba</c:v>
                </c:pt>
                <c:pt idx="13">
                  <c:v>Juiz de Fora</c:v>
                </c:pt>
                <c:pt idx="14">
                  <c:v>Varginha</c:v>
                </c:pt>
                <c:pt idx="15">
                  <c:v>Pouso Alegre</c:v>
                </c:pt>
                <c:pt idx="16">
                  <c:v>Alfenas</c:v>
                </c:pt>
                <c:pt idx="17">
                  <c:v>Belo Horizonte</c:v>
                </c:pt>
                <c:pt idx="18">
                  <c:v>Teófilo Otoni</c:v>
                </c:pt>
                <c:pt idx="19">
                  <c:v>Itabira</c:v>
                </c:pt>
                <c:pt idx="20">
                  <c:v>Leopoldina</c:v>
                </c:pt>
                <c:pt idx="21">
                  <c:v>Januária</c:v>
                </c:pt>
                <c:pt idx="22">
                  <c:v>São João Del Rei</c:v>
                </c:pt>
                <c:pt idx="23">
                  <c:v>Divinópolis</c:v>
                </c:pt>
                <c:pt idx="24">
                  <c:v>Coronel Fabriciano</c:v>
                </c:pt>
                <c:pt idx="25">
                  <c:v>Governador Valadares</c:v>
                </c:pt>
                <c:pt idx="26">
                  <c:v>Diamantina</c:v>
                </c:pt>
                <c:pt idx="27">
                  <c:v>Pedra Azul</c:v>
                </c:pt>
              </c:strCache>
            </c:strRef>
          </c:cat>
          <c:val>
            <c:numRef>
              <c:f>'HIV-SRS'!$D$4:$D$31</c:f>
              <c:numCache>
                <c:formatCode>_-* #,##0.0_-;\-* #,##0.0_-;_-* "-"??_-;_-@_-</c:formatCode>
                <c:ptCount val="28"/>
                <c:pt idx="0">
                  <c:v>100</c:v>
                </c:pt>
                <c:pt idx="1">
                  <c:v>98.4</c:v>
                </c:pt>
                <c:pt idx="2">
                  <c:v>94.8</c:v>
                </c:pt>
                <c:pt idx="3">
                  <c:v>94.4</c:v>
                </c:pt>
                <c:pt idx="4">
                  <c:v>92</c:v>
                </c:pt>
                <c:pt idx="5">
                  <c:v>92</c:v>
                </c:pt>
                <c:pt idx="6">
                  <c:v>91.8</c:v>
                </c:pt>
                <c:pt idx="7">
                  <c:v>87</c:v>
                </c:pt>
                <c:pt idx="8">
                  <c:v>85.7</c:v>
                </c:pt>
                <c:pt idx="9">
                  <c:v>85.6</c:v>
                </c:pt>
                <c:pt idx="10">
                  <c:v>85.5</c:v>
                </c:pt>
                <c:pt idx="11">
                  <c:v>84.6</c:v>
                </c:pt>
                <c:pt idx="12">
                  <c:v>83.9</c:v>
                </c:pt>
                <c:pt idx="13">
                  <c:v>80.5</c:v>
                </c:pt>
                <c:pt idx="14">
                  <c:v>80.099999999999994</c:v>
                </c:pt>
                <c:pt idx="15">
                  <c:v>79</c:v>
                </c:pt>
                <c:pt idx="16">
                  <c:v>78.3</c:v>
                </c:pt>
                <c:pt idx="17">
                  <c:v>77.7</c:v>
                </c:pt>
                <c:pt idx="18">
                  <c:v>76.099999999999994</c:v>
                </c:pt>
                <c:pt idx="19">
                  <c:v>74.599999999999994</c:v>
                </c:pt>
                <c:pt idx="20">
                  <c:v>73.400000000000006</c:v>
                </c:pt>
                <c:pt idx="21">
                  <c:v>72.400000000000006</c:v>
                </c:pt>
                <c:pt idx="22">
                  <c:v>70.599999999999994</c:v>
                </c:pt>
                <c:pt idx="23">
                  <c:v>68.2</c:v>
                </c:pt>
                <c:pt idx="24">
                  <c:v>64.900000000000006</c:v>
                </c:pt>
                <c:pt idx="25">
                  <c:v>63.7</c:v>
                </c:pt>
                <c:pt idx="26">
                  <c:v>61.9</c:v>
                </c:pt>
                <c:pt idx="27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BD-4C37-AFD2-07EA128EF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228144"/>
        <c:axId val="170718256"/>
      </c:barChart>
      <c:catAx>
        <c:axId val="2812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0718256"/>
        <c:crosses val="autoZero"/>
        <c:auto val="1"/>
        <c:lblAlgn val="ctr"/>
        <c:lblOffset val="100"/>
        <c:noMultiLvlLbl val="0"/>
      </c:catAx>
      <c:valAx>
        <c:axId val="170718256"/>
        <c:scaling>
          <c:orientation val="minMax"/>
        </c:scaling>
        <c:delete val="0"/>
        <c:axPos val="l"/>
        <c:majorGridlines>
          <c:spPr>
            <a:ln w="950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ln w="634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1228144"/>
        <c:crosses val="autoZero"/>
        <c:crossBetween val="between"/>
      </c:valAx>
      <c:spPr>
        <a:noFill/>
        <a:ln w="253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413077255297278E-2"/>
          <c:y val="3.3432687902415374E-2"/>
          <c:w val="0.91639747172619823"/>
          <c:h val="0.6910355551236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370"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25370">
                <a:noFill/>
              </a:ln>
            </c:spPr>
            <c:extLst>
              <c:ext xmlns:c16="http://schemas.microsoft.com/office/drawing/2014/chart" uri="{C3380CC4-5D6E-409C-BE32-E72D297353CC}">
                <c16:uniqueId val="{00000001-D42C-45F0-8EC8-1CB93C6A15D2}"/>
              </c:ext>
            </c:extLst>
          </c:dPt>
          <c:dLbls>
            <c:dLbl>
              <c:idx val="0"/>
              <c:layout/>
              <c:spPr>
                <a:noFill/>
                <a:ln w="2537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42C-45F0-8EC8-1CB93C6A15D2}"/>
                </c:ext>
              </c:extLst>
            </c:dLbl>
            <c:dLbl>
              <c:idx val="25"/>
              <c:layout/>
              <c:spPr>
                <a:noFill/>
                <a:ln w="2537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2C-45F0-8EC8-1CB93C6A15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'HIV-SRS'!$A$44:$A$71</c:f>
              <c:strCache>
                <c:ptCount val="28"/>
                <c:pt idx="0">
                  <c:v>Uberlândia</c:v>
                </c:pt>
                <c:pt idx="1">
                  <c:v>Sete Lagoas</c:v>
                </c:pt>
                <c:pt idx="2">
                  <c:v>Patos de Minas</c:v>
                </c:pt>
                <c:pt idx="3">
                  <c:v>Pirapora</c:v>
                </c:pt>
                <c:pt idx="4">
                  <c:v>Juiz de Fora</c:v>
                </c:pt>
                <c:pt idx="5">
                  <c:v>Divinópolis</c:v>
                </c:pt>
                <c:pt idx="6">
                  <c:v>Passos</c:v>
                </c:pt>
                <c:pt idx="7">
                  <c:v>Pouso Alegre</c:v>
                </c:pt>
                <c:pt idx="8">
                  <c:v>Belo Horizonte</c:v>
                </c:pt>
                <c:pt idx="9">
                  <c:v>Uberaba</c:v>
                </c:pt>
                <c:pt idx="10">
                  <c:v>Manhumirim</c:v>
                </c:pt>
                <c:pt idx="11">
                  <c:v>Ubá</c:v>
                </c:pt>
                <c:pt idx="12">
                  <c:v>Ituiutaba</c:v>
                </c:pt>
                <c:pt idx="13">
                  <c:v>Unaí</c:v>
                </c:pt>
                <c:pt idx="14">
                  <c:v>Varginha</c:v>
                </c:pt>
                <c:pt idx="15">
                  <c:v>Barbacena</c:v>
                </c:pt>
                <c:pt idx="16">
                  <c:v>Coronel Fabriciano</c:v>
                </c:pt>
                <c:pt idx="17">
                  <c:v>Ponte Nova</c:v>
                </c:pt>
                <c:pt idx="18">
                  <c:v>Montes Claros</c:v>
                </c:pt>
                <c:pt idx="19">
                  <c:v>Governador Valadares</c:v>
                </c:pt>
                <c:pt idx="20">
                  <c:v>Diamantina</c:v>
                </c:pt>
                <c:pt idx="21">
                  <c:v>Leopoldina</c:v>
                </c:pt>
                <c:pt idx="22">
                  <c:v>Alfenas</c:v>
                </c:pt>
                <c:pt idx="23">
                  <c:v>Itabira</c:v>
                </c:pt>
                <c:pt idx="24">
                  <c:v>Pedra Azul</c:v>
                </c:pt>
                <c:pt idx="25">
                  <c:v>Januária</c:v>
                </c:pt>
                <c:pt idx="26">
                  <c:v>Teófilo Otoni</c:v>
                </c:pt>
                <c:pt idx="27">
                  <c:v>São João Del Rei</c:v>
                </c:pt>
              </c:strCache>
            </c:strRef>
          </c:cat>
          <c:val>
            <c:numRef>
              <c:f>'HIV-SRS'!$D$44:$D$71</c:f>
              <c:numCache>
                <c:formatCode>_-* #,##0.0_-;\-* #,##0.0_-;_-* "-"??_-;_-@_-</c:formatCode>
                <c:ptCount val="28"/>
                <c:pt idx="0">
                  <c:v>18.8</c:v>
                </c:pt>
                <c:pt idx="1">
                  <c:v>14.5</c:v>
                </c:pt>
                <c:pt idx="2">
                  <c:v>13.9</c:v>
                </c:pt>
                <c:pt idx="3">
                  <c:v>12.5</c:v>
                </c:pt>
                <c:pt idx="4">
                  <c:v>11.8</c:v>
                </c:pt>
                <c:pt idx="5">
                  <c:v>11.6</c:v>
                </c:pt>
                <c:pt idx="6">
                  <c:v>11.5</c:v>
                </c:pt>
                <c:pt idx="7">
                  <c:v>10.9</c:v>
                </c:pt>
                <c:pt idx="8">
                  <c:v>10.5</c:v>
                </c:pt>
                <c:pt idx="9">
                  <c:v>10.199999999999999</c:v>
                </c:pt>
                <c:pt idx="10">
                  <c:v>8.6</c:v>
                </c:pt>
                <c:pt idx="11">
                  <c:v>8</c:v>
                </c:pt>
                <c:pt idx="12">
                  <c:v>8</c:v>
                </c:pt>
                <c:pt idx="13">
                  <c:v>7.1</c:v>
                </c:pt>
                <c:pt idx="14">
                  <c:v>6.2</c:v>
                </c:pt>
                <c:pt idx="15">
                  <c:v>6</c:v>
                </c:pt>
                <c:pt idx="16">
                  <c:v>6</c:v>
                </c:pt>
                <c:pt idx="17">
                  <c:v>5.8</c:v>
                </c:pt>
                <c:pt idx="18">
                  <c:v>5.6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4.7</c:v>
                </c:pt>
                <c:pt idx="22">
                  <c:v>4.3</c:v>
                </c:pt>
                <c:pt idx="23">
                  <c:v>3</c:v>
                </c:pt>
                <c:pt idx="24">
                  <c:v>1.9</c:v>
                </c:pt>
                <c:pt idx="25">
                  <c:v>1.1000000000000001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2C-45F0-8EC8-1CB93C6A1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41152"/>
        <c:axId val="285141712"/>
      </c:barChart>
      <c:catAx>
        <c:axId val="2851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141712"/>
        <c:crosses val="autoZero"/>
        <c:auto val="1"/>
        <c:lblAlgn val="ctr"/>
        <c:lblOffset val="100"/>
        <c:noMultiLvlLbl val="0"/>
      </c:catAx>
      <c:valAx>
        <c:axId val="285141712"/>
        <c:scaling>
          <c:orientation val="minMax"/>
        </c:scaling>
        <c:delete val="0"/>
        <c:axPos val="l"/>
        <c:majorGridlines>
          <c:spPr>
            <a:ln w="950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ln w="634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141152"/>
        <c:crosses val="autoZero"/>
        <c:crossBetween val="between"/>
      </c:valAx>
      <c:spPr>
        <a:noFill/>
        <a:ln w="2537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55061433685342E-2"/>
          <c:y val="4.7036560713907029E-2"/>
          <c:w val="0.91267624639543488"/>
          <c:h val="0.690766273434052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365"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 w="25365">
                <a:noFill/>
              </a:ln>
            </c:spPr>
            <c:extLst>
              <c:ext xmlns:c16="http://schemas.microsoft.com/office/drawing/2014/chart" uri="{C3380CC4-5D6E-409C-BE32-E72D297353CC}">
                <c16:uniqueId val="{00000001-4D20-48FE-AD20-040198E367D7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 w="25365">
                <a:noFill/>
              </a:ln>
            </c:spPr>
            <c:extLst>
              <c:ext xmlns:c16="http://schemas.microsoft.com/office/drawing/2014/chart" uri="{C3380CC4-5D6E-409C-BE32-E72D297353CC}">
                <c16:uniqueId val="{00000003-4D20-48FE-AD20-040198E367D7}"/>
              </c:ext>
            </c:extLst>
          </c:dPt>
          <c:dLbls>
            <c:dLbl>
              <c:idx val="0"/>
              <c:layout/>
              <c:spPr>
                <a:noFill/>
                <a:ln w="25365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D20-48FE-AD20-040198E367D7}"/>
                </c:ext>
              </c:extLst>
            </c:dLbl>
            <c:dLbl>
              <c:idx val="27"/>
              <c:layout/>
              <c:spPr>
                <a:noFill/>
                <a:ln w="25365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D20-48FE-AD20-040198E367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'TDO-SRS'!$A$5:$A$32</c:f>
              <c:strCache>
                <c:ptCount val="28"/>
                <c:pt idx="0">
                  <c:v>Passos</c:v>
                </c:pt>
                <c:pt idx="1">
                  <c:v>Pirapora</c:v>
                </c:pt>
                <c:pt idx="2">
                  <c:v>Teófilo Otoni</c:v>
                </c:pt>
                <c:pt idx="3">
                  <c:v>Governador Valadares</c:v>
                </c:pt>
                <c:pt idx="4">
                  <c:v>Leopoldina</c:v>
                </c:pt>
                <c:pt idx="5">
                  <c:v>Montes Claros</c:v>
                </c:pt>
                <c:pt idx="6">
                  <c:v>Pedra Azul</c:v>
                </c:pt>
                <c:pt idx="7">
                  <c:v>Manhumirim</c:v>
                </c:pt>
                <c:pt idx="8">
                  <c:v>Januária</c:v>
                </c:pt>
                <c:pt idx="9">
                  <c:v>Pouso Alegre</c:v>
                </c:pt>
                <c:pt idx="10">
                  <c:v>Ubá</c:v>
                </c:pt>
                <c:pt idx="11">
                  <c:v>Alfenas</c:v>
                </c:pt>
                <c:pt idx="12">
                  <c:v>Uberaba</c:v>
                </c:pt>
                <c:pt idx="13">
                  <c:v>Uberlândia</c:v>
                </c:pt>
                <c:pt idx="14">
                  <c:v>Coronel Fabriciano</c:v>
                </c:pt>
                <c:pt idx="15">
                  <c:v>Patos de Minas</c:v>
                </c:pt>
                <c:pt idx="16">
                  <c:v>Diamantina</c:v>
                </c:pt>
                <c:pt idx="17">
                  <c:v>São João Del Rei</c:v>
                </c:pt>
                <c:pt idx="18">
                  <c:v>Ponte Nova</c:v>
                </c:pt>
                <c:pt idx="19">
                  <c:v>Barbacena</c:v>
                </c:pt>
                <c:pt idx="20">
                  <c:v>Ituiutaba</c:v>
                </c:pt>
                <c:pt idx="21">
                  <c:v>Varginha</c:v>
                </c:pt>
                <c:pt idx="22">
                  <c:v>Sete Lagoas</c:v>
                </c:pt>
                <c:pt idx="23">
                  <c:v>Belo Horizonte</c:v>
                </c:pt>
                <c:pt idx="24">
                  <c:v>Itabira</c:v>
                </c:pt>
                <c:pt idx="25">
                  <c:v>Divinópolis</c:v>
                </c:pt>
                <c:pt idx="26">
                  <c:v>Unaí</c:v>
                </c:pt>
                <c:pt idx="27">
                  <c:v>Juiz de Fora</c:v>
                </c:pt>
              </c:strCache>
            </c:strRef>
          </c:cat>
          <c:val>
            <c:numRef>
              <c:f>'TDO-SRS'!$D$5:$D$32</c:f>
              <c:numCache>
                <c:formatCode>0.0</c:formatCode>
                <c:ptCount val="28"/>
                <c:pt idx="0">
                  <c:v>88.5</c:v>
                </c:pt>
                <c:pt idx="1">
                  <c:v>83.3</c:v>
                </c:pt>
                <c:pt idx="2">
                  <c:v>74.400000000000006</c:v>
                </c:pt>
                <c:pt idx="3">
                  <c:v>73.3</c:v>
                </c:pt>
                <c:pt idx="4">
                  <c:v>72.5</c:v>
                </c:pt>
                <c:pt idx="5">
                  <c:v>69</c:v>
                </c:pt>
                <c:pt idx="6">
                  <c:v>66</c:v>
                </c:pt>
                <c:pt idx="7">
                  <c:v>66</c:v>
                </c:pt>
                <c:pt idx="8">
                  <c:v>64.400000000000006</c:v>
                </c:pt>
                <c:pt idx="9">
                  <c:v>64</c:v>
                </c:pt>
                <c:pt idx="10">
                  <c:v>61.8</c:v>
                </c:pt>
                <c:pt idx="11">
                  <c:v>60.6</c:v>
                </c:pt>
                <c:pt idx="12">
                  <c:v>56.6</c:v>
                </c:pt>
                <c:pt idx="13">
                  <c:v>55.1</c:v>
                </c:pt>
                <c:pt idx="14">
                  <c:v>54.2</c:v>
                </c:pt>
                <c:pt idx="15">
                  <c:v>52.9</c:v>
                </c:pt>
                <c:pt idx="16">
                  <c:v>50</c:v>
                </c:pt>
                <c:pt idx="17">
                  <c:v>50</c:v>
                </c:pt>
                <c:pt idx="18">
                  <c:v>47.4</c:v>
                </c:pt>
                <c:pt idx="19">
                  <c:v>44.4</c:v>
                </c:pt>
                <c:pt idx="20">
                  <c:v>42.1</c:v>
                </c:pt>
                <c:pt idx="21">
                  <c:v>41.3</c:v>
                </c:pt>
                <c:pt idx="22">
                  <c:v>38.200000000000003</c:v>
                </c:pt>
                <c:pt idx="23">
                  <c:v>37.6</c:v>
                </c:pt>
                <c:pt idx="24">
                  <c:v>37</c:v>
                </c:pt>
                <c:pt idx="25">
                  <c:v>27.7</c:v>
                </c:pt>
                <c:pt idx="26">
                  <c:v>26.1</c:v>
                </c:pt>
                <c:pt idx="2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20-48FE-AD20-040198E36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144512"/>
        <c:axId val="285145072"/>
      </c:barChart>
      <c:catAx>
        <c:axId val="2851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9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145072"/>
        <c:crosses val="autoZero"/>
        <c:auto val="1"/>
        <c:lblAlgn val="ctr"/>
        <c:lblOffset val="100"/>
        <c:noMultiLvlLbl val="0"/>
      </c:catAx>
      <c:valAx>
        <c:axId val="285145072"/>
        <c:scaling>
          <c:orientation val="minMax"/>
        </c:scaling>
        <c:delete val="0"/>
        <c:axPos val="l"/>
        <c:majorGridlines>
          <c:spPr>
            <a:ln w="949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4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144512"/>
        <c:crosses val="autoZero"/>
        <c:crossBetween val="between"/>
      </c:valAx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'Situa Encerr-TB BK+ MG'!$B$3</c:f>
              <c:strCache>
                <c:ptCount val="1"/>
                <c:pt idx="0">
                  <c:v>% cura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2DD-4B22-8FD9-66EAE509F3E6}"/>
                </c:ext>
              </c:extLst>
            </c:dLbl>
            <c:dLbl>
              <c:idx val="1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2DD-4B22-8FD9-66EAE509F3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MG'!$B$4:$B$14</c:f>
              <c:numCache>
                <c:formatCode>0.0</c:formatCode>
                <c:ptCount val="11"/>
                <c:pt idx="0">
                  <c:v>79.900000000000006</c:v>
                </c:pt>
                <c:pt idx="1">
                  <c:v>77.900000000000006</c:v>
                </c:pt>
                <c:pt idx="2">
                  <c:v>77.7</c:v>
                </c:pt>
                <c:pt idx="3">
                  <c:v>77.3</c:v>
                </c:pt>
                <c:pt idx="4">
                  <c:v>75.400000000000006</c:v>
                </c:pt>
                <c:pt idx="5">
                  <c:v>76</c:v>
                </c:pt>
                <c:pt idx="6">
                  <c:v>74.8</c:v>
                </c:pt>
                <c:pt idx="7">
                  <c:v>71.099999999999994</c:v>
                </c:pt>
                <c:pt idx="8">
                  <c:v>72</c:v>
                </c:pt>
                <c:pt idx="9">
                  <c:v>73.2</c:v>
                </c:pt>
                <c:pt idx="10">
                  <c:v>72.3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DD-4B22-8FD9-66EAE509F3E6}"/>
            </c:ext>
          </c:extLst>
        </c:ser>
        <c:ser>
          <c:idx val="1"/>
          <c:order val="1"/>
          <c:tx>
            <c:strRef>
              <c:f>'Situa Encerr-TB BK+ MG'!$C$3</c:f>
              <c:strCache>
                <c:ptCount val="1"/>
                <c:pt idx="0">
                  <c:v>% abandono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2DD-4B22-8FD9-66EAE509F3E6}"/>
                </c:ext>
              </c:extLst>
            </c:dLbl>
            <c:dLbl>
              <c:idx val="1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2DD-4B22-8FD9-66EAE509F3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MG'!$C$4:$C$14</c:f>
              <c:numCache>
                <c:formatCode>0.0</c:formatCode>
                <c:ptCount val="11"/>
                <c:pt idx="0">
                  <c:v>11.4</c:v>
                </c:pt>
                <c:pt idx="1">
                  <c:v>13.3</c:v>
                </c:pt>
                <c:pt idx="2">
                  <c:v>12.6</c:v>
                </c:pt>
                <c:pt idx="3">
                  <c:v>12.9</c:v>
                </c:pt>
                <c:pt idx="4">
                  <c:v>14</c:v>
                </c:pt>
                <c:pt idx="5">
                  <c:v>14.3</c:v>
                </c:pt>
                <c:pt idx="6">
                  <c:v>13.3</c:v>
                </c:pt>
                <c:pt idx="7">
                  <c:v>10.7</c:v>
                </c:pt>
                <c:pt idx="8">
                  <c:v>9.6</c:v>
                </c:pt>
                <c:pt idx="9">
                  <c:v>10.4</c:v>
                </c:pt>
                <c:pt idx="10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DD-4B22-8FD9-66EAE509F3E6}"/>
            </c:ext>
          </c:extLst>
        </c:ser>
        <c:ser>
          <c:idx val="2"/>
          <c:order val="2"/>
          <c:tx>
            <c:strRef>
              <c:f>'Situa Encerr-TB BK+ MG'!$D$3</c:f>
              <c:strCache>
                <c:ptCount val="1"/>
                <c:pt idx="0">
                  <c:v>% óbito por tb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MG'!$D$4:$D$14</c:f>
              <c:numCache>
                <c:formatCode>0.0</c:formatCode>
                <c:ptCount val="11"/>
                <c:pt idx="0">
                  <c:v>3.3</c:v>
                </c:pt>
                <c:pt idx="1">
                  <c:v>3</c:v>
                </c:pt>
                <c:pt idx="2">
                  <c:v>3.6</c:v>
                </c:pt>
                <c:pt idx="3">
                  <c:v>3.8</c:v>
                </c:pt>
                <c:pt idx="4">
                  <c:v>4.5999999999999996</c:v>
                </c:pt>
                <c:pt idx="5">
                  <c:v>3.5</c:v>
                </c:pt>
                <c:pt idx="6">
                  <c:v>3.6</c:v>
                </c:pt>
                <c:pt idx="7">
                  <c:v>4.4000000000000004</c:v>
                </c:pt>
                <c:pt idx="8">
                  <c:v>4.9000000000000004</c:v>
                </c:pt>
                <c:pt idx="9">
                  <c:v>4.3</c:v>
                </c:pt>
                <c:pt idx="1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DD-4B22-8FD9-66EAE509F3E6}"/>
            </c:ext>
          </c:extLst>
        </c:ser>
        <c:ser>
          <c:idx val="3"/>
          <c:order val="3"/>
          <c:tx>
            <c:strRef>
              <c:f>'Situa Encerr-TB BK+ MG'!$E$3</c:f>
              <c:strCache>
                <c:ptCount val="1"/>
                <c:pt idx="0">
                  <c:v>% óbito por outras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MG'!$E$4:$E$14</c:f>
              <c:numCache>
                <c:formatCode>0.0</c:formatCode>
                <c:ptCount val="11"/>
                <c:pt idx="0">
                  <c:v>4.4000000000000004</c:v>
                </c:pt>
                <c:pt idx="1">
                  <c:v>4.7</c:v>
                </c:pt>
                <c:pt idx="2">
                  <c:v>4.3</c:v>
                </c:pt>
                <c:pt idx="3">
                  <c:v>4.5</c:v>
                </c:pt>
                <c:pt idx="4">
                  <c:v>3.5</c:v>
                </c:pt>
                <c:pt idx="5">
                  <c:v>4.2</c:v>
                </c:pt>
                <c:pt idx="6">
                  <c:v>4.0999999999999996</c:v>
                </c:pt>
                <c:pt idx="7">
                  <c:v>4.2</c:v>
                </c:pt>
                <c:pt idx="8">
                  <c:v>4.5999999999999996</c:v>
                </c:pt>
                <c:pt idx="9">
                  <c:v>3.9</c:v>
                </c:pt>
                <c:pt idx="1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DD-4B22-8FD9-66EAE509F3E6}"/>
            </c:ext>
          </c:extLst>
        </c:ser>
        <c:ser>
          <c:idx val="4"/>
          <c:order val="4"/>
          <c:tx>
            <c:strRef>
              <c:f>'Situa Encerr-TB BK+ MG'!$F$3</c:f>
              <c:strCache>
                <c:ptCount val="1"/>
                <c:pt idx="0">
                  <c:v>% Transferência</c:v>
                </c:pt>
              </c:strCache>
            </c:strRef>
          </c:tx>
          <c:spPr>
            <a:solidFill>
              <a:srgbClr val="F846EB"/>
            </a:solidFill>
            <a:ln>
              <a:noFill/>
            </a:ln>
            <a:effectLst/>
          </c:spPr>
          <c:invertIfNegative val="0"/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MG'!$F$4:$F$14</c:f>
              <c:numCache>
                <c:formatCode>0.0</c:formatCode>
                <c:ptCount val="11"/>
                <c:pt idx="0">
                  <c:v>0.9</c:v>
                </c:pt>
                <c:pt idx="1">
                  <c:v>1.2</c:v>
                </c:pt>
                <c:pt idx="2">
                  <c:v>1.7</c:v>
                </c:pt>
                <c:pt idx="3">
                  <c:v>1.3</c:v>
                </c:pt>
                <c:pt idx="4">
                  <c:v>2.2000000000000002</c:v>
                </c:pt>
                <c:pt idx="5">
                  <c:v>1.8</c:v>
                </c:pt>
                <c:pt idx="6">
                  <c:v>3.8</c:v>
                </c:pt>
                <c:pt idx="7">
                  <c:v>7.7</c:v>
                </c:pt>
                <c:pt idx="8">
                  <c:v>7</c:v>
                </c:pt>
                <c:pt idx="9">
                  <c:v>7.4</c:v>
                </c:pt>
                <c:pt idx="10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DD-4B22-8FD9-66EAE509F3E6}"/>
            </c:ext>
          </c:extLst>
        </c:ser>
        <c:ser>
          <c:idx val="5"/>
          <c:order val="5"/>
          <c:tx>
            <c:strRef>
              <c:f>'Situa Encerr-TB BK+ MG'!$G$3</c:f>
              <c:strCache>
                <c:ptCount val="1"/>
                <c:pt idx="0">
                  <c:v>% Ign branco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'Situa Encerr-TB BK+ MG'!$A$4:$A$14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'Situa Encerr-TB BK+ MG'!$G$4:$G$14</c:f>
              <c:numCache>
                <c:formatCode>0.0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0.3</c:v>
                </c:pt>
                <c:pt idx="4">
                  <c:v>0.3</c:v>
                </c:pt>
                <c:pt idx="5">
                  <c:v>0.2</c:v>
                </c:pt>
                <c:pt idx="6">
                  <c:v>0.3</c:v>
                </c:pt>
                <c:pt idx="7">
                  <c:v>2</c:v>
                </c:pt>
                <c:pt idx="8">
                  <c:v>1.8</c:v>
                </c:pt>
                <c:pt idx="9">
                  <c:v>0.8</c:v>
                </c:pt>
                <c:pt idx="10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DD-4B22-8FD9-66EAE509F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3498976"/>
        <c:axId val="353499536"/>
      </c:barChart>
      <c:catAx>
        <c:axId val="35349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3499536"/>
        <c:crosses val="autoZero"/>
        <c:auto val="1"/>
        <c:lblAlgn val="ctr"/>
        <c:lblOffset val="100"/>
        <c:noMultiLvlLbl val="0"/>
      </c:catAx>
      <c:valAx>
        <c:axId val="35349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349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93485409019501E-2"/>
          <c:y val="3.9007188528236052E-4"/>
          <c:w val="0.96694898949075003"/>
          <c:h val="7.5131070944695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'Cura-TB BK+ SRS 2018'!$A$4:$A$31</c:f>
              <c:strCache>
                <c:ptCount val="28"/>
                <c:pt idx="0">
                  <c:v> Patos de Minas</c:v>
                </c:pt>
                <c:pt idx="1">
                  <c:v> Alfenas</c:v>
                </c:pt>
                <c:pt idx="2">
                  <c:v> Ituiutaba</c:v>
                </c:pt>
                <c:pt idx="3">
                  <c:v> Teófilo Otoni</c:v>
                </c:pt>
                <c:pt idx="4">
                  <c:v> Januária</c:v>
                </c:pt>
                <c:pt idx="5">
                  <c:v> Leopoldina</c:v>
                </c:pt>
                <c:pt idx="6">
                  <c:v> Pirapora</c:v>
                </c:pt>
                <c:pt idx="7">
                  <c:v> Uberlândia</c:v>
                </c:pt>
                <c:pt idx="8">
                  <c:v> Passos</c:v>
                </c:pt>
                <c:pt idx="9">
                  <c:v> Uberaba</c:v>
                </c:pt>
                <c:pt idx="10">
                  <c:v> Montes Claros</c:v>
                </c:pt>
                <c:pt idx="11">
                  <c:v> Barbacena</c:v>
                </c:pt>
                <c:pt idx="12">
                  <c:v> Governador Valadares</c:v>
                </c:pt>
                <c:pt idx="13">
                  <c:v> Pouso Alegre</c:v>
                </c:pt>
                <c:pt idx="14">
                  <c:v> Manhumirim</c:v>
                </c:pt>
                <c:pt idx="15">
                  <c:v> Pedra Azul</c:v>
                </c:pt>
                <c:pt idx="16">
                  <c:v> São João Del Rei</c:v>
                </c:pt>
                <c:pt idx="17">
                  <c:v> Coronel Fabriciano</c:v>
                </c:pt>
                <c:pt idx="18">
                  <c:v> Itabira</c:v>
                </c:pt>
                <c:pt idx="19">
                  <c:v> Ponte Nova</c:v>
                </c:pt>
                <c:pt idx="20">
                  <c:v> Diamantina</c:v>
                </c:pt>
                <c:pt idx="21">
                  <c:v> Ubá</c:v>
                </c:pt>
                <c:pt idx="22">
                  <c:v> Varginha</c:v>
                </c:pt>
                <c:pt idx="23">
                  <c:v> Belo Horizonte</c:v>
                </c:pt>
                <c:pt idx="24">
                  <c:v> Juiz de Fora</c:v>
                </c:pt>
                <c:pt idx="25">
                  <c:v> Sete Lagoas</c:v>
                </c:pt>
                <c:pt idx="26">
                  <c:v> Divinópolis</c:v>
                </c:pt>
                <c:pt idx="27">
                  <c:v> Unaí</c:v>
                </c:pt>
              </c:strCache>
            </c:strRef>
          </c:cat>
          <c:val>
            <c:numRef>
              <c:f>'Cura-TB BK+ SRS 2018'!$B$4:$B$31</c:f>
              <c:numCache>
                <c:formatCode>0.0</c:formatCode>
                <c:ptCount val="28"/>
                <c:pt idx="0">
                  <c:v>88.9</c:v>
                </c:pt>
                <c:pt idx="1">
                  <c:v>88.5</c:v>
                </c:pt>
                <c:pt idx="2">
                  <c:v>87.5</c:v>
                </c:pt>
                <c:pt idx="3">
                  <c:v>85.9</c:v>
                </c:pt>
                <c:pt idx="4">
                  <c:v>83.6</c:v>
                </c:pt>
                <c:pt idx="5">
                  <c:v>82.1</c:v>
                </c:pt>
                <c:pt idx="6">
                  <c:v>81.8</c:v>
                </c:pt>
                <c:pt idx="7">
                  <c:v>79.599999999999994</c:v>
                </c:pt>
                <c:pt idx="8">
                  <c:v>79.5</c:v>
                </c:pt>
                <c:pt idx="9">
                  <c:v>78.900000000000006</c:v>
                </c:pt>
                <c:pt idx="10">
                  <c:v>78</c:v>
                </c:pt>
                <c:pt idx="11">
                  <c:v>77.8</c:v>
                </c:pt>
                <c:pt idx="12">
                  <c:v>77.400000000000006</c:v>
                </c:pt>
                <c:pt idx="13">
                  <c:v>76.8</c:v>
                </c:pt>
                <c:pt idx="14">
                  <c:v>75.599999999999994</c:v>
                </c:pt>
                <c:pt idx="15">
                  <c:v>74.3</c:v>
                </c:pt>
                <c:pt idx="16">
                  <c:v>73.7</c:v>
                </c:pt>
                <c:pt idx="17">
                  <c:v>73.400000000000006</c:v>
                </c:pt>
                <c:pt idx="18">
                  <c:v>73.3</c:v>
                </c:pt>
                <c:pt idx="19">
                  <c:v>73.099999999999994</c:v>
                </c:pt>
                <c:pt idx="20">
                  <c:v>71.8</c:v>
                </c:pt>
                <c:pt idx="21">
                  <c:v>70.099999999999994</c:v>
                </c:pt>
                <c:pt idx="22">
                  <c:v>68.400000000000006</c:v>
                </c:pt>
                <c:pt idx="23">
                  <c:v>66.8</c:v>
                </c:pt>
                <c:pt idx="24">
                  <c:v>65.8</c:v>
                </c:pt>
                <c:pt idx="25">
                  <c:v>63.2</c:v>
                </c:pt>
                <c:pt idx="26">
                  <c:v>63.1</c:v>
                </c:pt>
                <c:pt idx="27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5-4AF0-A949-1953C3A47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2427776"/>
        <c:axId val="282428896"/>
      </c:barChart>
      <c:catAx>
        <c:axId val="28242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2428896"/>
        <c:crosses val="autoZero"/>
        <c:auto val="1"/>
        <c:lblAlgn val="ctr"/>
        <c:lblOffset val="100"/>
        <c:noMultiLvlLbl val="0"/>
      </c:catAx>
      <c:valAx>
        <c:axId val="28242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24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9D5-42E2-9347-56314D332192}"/>
                </c:ext>
              </c:extLst>
            </c:dLbl>
            <c:dLbl>
              <c:idx val="2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9D5-42E2-9347-56314D332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'Cura-TB BK+ SRS 2018'!$A$54:$A$81</c:f>
              <c:strCache>
                <c:ptCount val="28"/>
                <c:pt idx="0">
                  <c:v> Unaí</c:v>
                </c:pt>
                <c:pt idx="1">
                  <c:v> Divinópolis</c:v>
                </c:pt>
                <c:pt idx="2">
                  <c:v> Ponte Nova</c:v>
                </c:pt>
                <c:pt idx="3">
                  <c:v> Juiz de Fora</c:v>
                </c:pt>
                <c:pt idx="4">
                  <c:v> Belo Horizonte</c:v>
                </c:pt>
                <c:pt idx="5">
                  <c:v> Manhumirim</c:v>
                </c:pt>
                <c:pt idx="6">
                  <c:v> Pirapora</c:v>
                </c:pt>
                <c:pt idx="7">
                  <c:v> Ubá</c:v>
                </c:pt>
                <c:pt idx="8">
                  <c:v> Uberlândia</c:v>
                </c:pt>
                <c:pt idx="9">
                  <c:v> Varginha</c:v>
                </c:pt>
                <c:pt idx="10">
                  <c:v> Sete Lagoas</c:v>
                </c:pt>
                <c:pt idx="11">
                  <c:v> Leopoldina</c:v>
                </c:pt>
                <c:pt idx="12">
                  <c:v> Montes Claros</c:v>
                </c:pt>
                <c:pt idx="13">
                  <c:v> Passos</c:v>
                </c:pt>
                <c:pt idx="14">
                  <c:v> Governador Valadares</c:v>
                </c:pt>
                <c:pt idx="15">
                  <c:v> Pouso Alegre</c:v>
                </c:pt>
                <c:pt idx="16">
                  <c:v> Januária</c:v>
                </c:pt>
                <c:pt idx="17">
                  <c:v> Coronel Fabriciano</c:v>
                </c:pt>
                <c:pt idx="18">
                  <c:v> Diamantina</c:v>
                </c:pt>
                <c:pt idx="19">
                  <c:v> Uberaba</c:v>
                </c:pt>
                <c:pt idx="20">
                  <c:v> Alfenas</c:v>
                </c:pt>
                <c:pt idx="21">
                  <c:v> Pedra Azul</c:v>
                </c:pt>
                <c:pt idx="22">
                  <c:v> Teófilo Otoni</c:v>
                </c:pt>
                <c:pt idx="23">
                  <c:v> Barbacena</c:v>
                </c:pt>
                <c:pt idx="24">
                  <c:v> Itabira</c:v>
                </c:pt>
                <c:pt idx="25">
                  <c:v> Patos de Minas</c:v>
                </c:pt>
                <c:pt idx="26">
                  <c:v> Ituiutaba</c:v>
                </c:pt>
                <c:pt idx="27">
                  <c:v> São João Del Rei</c:v>
                </c:pt>
              </c:strCache>
            </c:strRef>
          </c:cat>
          <c:val>
            <c:numRef>
              <c:f>'Cura-TB BK+ SRS 2018'!$C$54:$C$81</c:f>
              <c:numCache>
                <c:formatCode>0.0</c:formatCode>
                <c:ptCount val="28"/>
                <c:pt idx="0">
                  <c:v>26.7</c:v>
                </c:pt>
                <c:pt idx="1">
                  <c:v>16.7</c:v>
                </c:pt>
                <c:pt idx="2">
                  <c:v>13.5</c:v>
                </c:pt>
                <c:pt idx="3">
                  <c:v>10.9</c:v>
                </c:pt>
                <c:pt idx="4">
                  <c:v>10.7</c:v>
                </c:pt>
                <c:pt idx="5">
                  <c:v>9.8000000000000007</c:v>
                </c:pt>
                <c:pt idx="6">
                  <c:v>9.1</c:v>
                </c:pt>
                <c:pt idx="7">
                  <c:v>9.1</c:v>
                </c:pt>
                <c:pt idx="8">
                  <c:v>8.6999999999999993</c:v>
                </c:pt>
                <c:pt idx="9">
                  <c:v>8.4</c:v>
                </c:pt>
                <c:pt idx="10">
                  <c:v>7.9</c:v>
                </c:pt>
                <c:pt idx="11">
                  <c:v>7.1</c:v>
                </c:pt>
                <c:pt idx="12">
                  <c:v>7.1</c:v>
                </c:pt>
                <c:pt idx="13">
                  <c:v>6.8</c:v>
                </c:pt>
                <c:pt idx="14">
                  <c:v>6.6</c:v>
                </c:pt>
                <c:pt idx="15">
                  <c:v>6.1</c:v>
                </c:pt>
                <c:pt idx="16">
                  <c:v>6</c:v>
                </c:pt>
                <c:pt idx="17">
                  <c:v>5.3</c:v>
                </c:pt>
                <c:pt idx="18">
                  <c:v>5.0999999999999996</c:v>
                </c:pt>
                <c:pt idx="19">
                  <c:v>4.2</c:v>
                </c:pt>
                <c:pt idx="20">
                  <c:v>3.8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2.2000000000000002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5-42E2-9347-56314D3321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3287456"/>
        <c:axId val="293288016"/>
      </c:barChart>
      <c:catAx>
        <c:axId val="2932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3288016"/>
        <c:crosses val="autoZero"/>
        <c:auto val="1"/>
        <c:lblAlgn val="ctr"/>
        <c:lblOffset val="100"/>
        <c:noMultiLvlLbl val="0"/>
      </c:catAx>
      <c:valAx>
        <c:axId val="29328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932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72976627892724E-2"/>
          <c:y val="0.32629035169251852"/>
          <c:w val="0.83347943841555616"/>
          <c:h val="0.6537170914676958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83-4FA9-9968-0DF710CA72B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83-4FA9-9968-0DF710CA72B3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783-4FA9-9968-0DF710CA72B3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783-4FA9-9968-0DF710CA72B3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783-4FA9-9968-0DF710CA72B3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783-4FA9-9968-0DF710CA72B3}"/>
              </c:ext>
            </c:extLst>
          </c:dPt>
          <c:dLbls>
            <c:dLbl>
              <c:idx val="3"/>
              <c:layout>
                <c:manualLayout>
                  <c:x val="1.8707443518366333E-2"/>
                  <c:y val="-4.001693495561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783-4FA9-9968-0DF710CA72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'Situ Encerra PPL MG-2018'!$I$3:$N$3</c:f>
              <c:strCache>
                <c:ptCount val="6"/>
                <c:pt idx="0">
                  <c:v>% Cura</c:v>
                </c:pt>
                <c:pt idx="1">
                  <c:v>% Abandono</c:v>
                </c:pt>
                <c:pt idx="2">
                  <c:v>% Óbito por TB</c:v>
                </c:pt>
                <c:pt idx="3">
                  <c:v>% Óbito por outras causas</c:v>
                </c:pt>
                <c:pt idx="4">
                  <c:v>% Transferência</c:v>
                </c:pt>
                <c:pt idx="5">
                  <c:v>% Ign/Branco</c:v>
                </c:pt>
              </c:strCache>
            </c:strRef>
          </c:cat>
          <c:val>
            <c:numRef>
              <c:f>'Situ Encerra PPL MG-2018'!$I$4:$N$4</c:f>
              <c:numCache>
                <c:formatCode>General</c:formatCode>
                <c:ptCount val="6"/>
                <c:pt idx="0">
                  <c:v>72.900000000000006</c:v>
                </c:pt>
                <c:pt idx="1">
                  <c:v>8.6999999999999993</c:v>
                </c:pt>
                <c:pt idx="2">
                  <c:v>1.4</c:v>
                </c:pt>
                <c:pt idx="3">
                  <c:v>1.4</c:v>
                </c:pt>
                <c:pt idx="4">
                  <c:v>12.8</c:v>
                </c:pt>
                <c:pt idx="5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783-4FA9-9968-0DF710CA7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2.390126331664218E-2"/>
          <c:y val="4.4717640426614809E-2"/>
          <c:w val="0.94423038559450145"/>
          <c:h val="0.167431250242498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127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941112042545215E-2"/>
                  <c:y val="-4.8467917673234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CDF-443E-B2DD-3668174A8833}"/>
                </c:ext>
              </c:extLst>
            </c:dLbl>
            <c:dLbl>
              <c:idx val="8"/>
              <c:layout>
                <c:manualLayout>
                  <c:x val="-3.384865205774007E-2"/>
                  <c:y val="-5.1160579766192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DF-443E-B2DD-3668174A8833}"/>
                </c:ext>
              </c:extLst>
            </c:dLbl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CDF-443E-B2DD-3668174A88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Plan1!$B$3:$K$3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Plan1!$B$4:$K$4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9</c:v>
                </c:pt>
                <c:pt idx="4">
                  <c:v>66</c:v>
                </c:pt>
                <c:pt idx="5">
                  <c:v>165</c:v>
                </c:pt>
                <c:pt idx="6">
                  <c:v>166</c:v>
                </c:pt>
                <c:pt idx="7">
                  <c:v>180</c:v>
                </c:pt>
                <c:pt idx="8">
                  <c:v>293</c:v>
                </c:pt>
                <c:pt idx="9">
                  <c:v>244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DF-443E-B2DD-3668174A8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1336096"/>
        <c:axId val="2813366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Plan1!$B$3:$K$3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Plan1!$B$3:$K$3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0CDF-443E-B2DD-3668174A8833}"/>
                  </c:ext>
                </c:extLst>
              </c15:ser>
            </c15:filteredLineSeries>
          </c:ext>
        </c:extLst>
      </c:lineChart>
      <c:catAx>
        <c:axId val="28133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1336656"/>
        <c:crosses val="autoZero"/>
        <c:auto val="1"/>
        <c:lblAlgn val="ctr"/>
        <c:lblOffset val="100"/>
        <c:noMultiLvlLbl val="0"/>
      </c:catAx>
      <c:valAx>
        <c:axId val="28133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13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'Nº de Casos - SRS Not'!$A$4:$A$31</c:f>
              <c:strCache>
                <c:ptCount val="28"/>
                <c:pt idx="0">
                  <c:v> Belo Horizonte</c:v>
                </c:pt>
                <c:pt idx="1">
                  <c:v> Juiz de Fora</c:v>
                </c:pt>
                <c:pt idx="2">
                  <c:v> Uberlândia</c:v>
                </c:pt>
                <c:pt idx="3">
                  <c:v> Governador Valadares</c:v>
                </c:pt>
                <c:pt idx="4">
                  <c:v> Varginha</c:v>
                </c:pt>
                <c:pt idx="5">
                  <c:v> Uberaba</c:v>
                </c:pt>
                <c:pt idx="6">
                  <c:v> Ubá</c:v>
                </c:pt>
                <c:pt idx="7">
                  <c:v> Divinópolis</c:v>
                </c:pt>
                <c:pt idx="8">
                  <c:v> Coronel Fabriciano</c:v>
                </c:pt>
                <c:pt idx="9">
                  <c:v> Pouso Alegre</c:v>
                </c:pt>
                <c:pt idx="10">
                  <c:v> Montes Claros</c:v>
                </c:pt>
                <c:pt idx="11">
                  <c:v> Ponte Nova</c:v>
                </c:pt>
                <c:pt idx="12">
                  <c:v> Passos</c:v>
                </c:pt>
                <c:pt idx="13">
                  <c:v> Teófilo Otoni</c:v>
                </c:pt>
                <c:pt idx="14">
                  <c:v> Itabira</c:v>
                </c:pt>
                <c:pt idx="15">
                  <c:v> Ituiutaba</c:v>
                </c:pt>
                <c:pt idx="16">
                  <c:v> Leopoldina</c:v>
                </c:pt>
                <c:pt idx="17">
                  <c:v> Sete Lagoas</c:v>
                </c:pt>
                <c:pt idx="18">
                  <c:v> Barbacena</c:v>
                </c:pt>
                <c:pt idx="19">
                  <c:v> Januária</c:v>
                </c:pt>
                <c:pt idx="20">
                  <c:v> Pedra Azul</c:v>
                </c:pt>
                <c:pt idx="21">
                  <c:v> Patos de Minas</c:v>
                </c:pt>
                <c:pt idx="22">
                  <c:v> Unaí</c:v>
                </c:pt>
                <c:pt idx="23">
                  <c:v> Diamantina</c:v>
                </c:pt>
                <c:pt idx="24">
                  <c:v> São João Del Rei</c:v>
                </c:pt>
                <c:pt idx="25">
                  <c:v> Alfenas</c:v>
                </c:pt>
                <c:pt idx="26">
                  <c:v> Manhumirim</c:v>
                </c:pt>
                <c:pt idx="27">
                  <c:v> Pirapora</c:v>
                </c:pt>
              </c:strCache>
            </c:strRef>
          </c:cat>
          <c:val>
            <c:numRef>
              <c:f>'Nº de Casos - SRS Not'!$B$4:$B$31</c:f>
            </c:numRef>
          </c:val>
          <c:extLst>
            <c:ext xmlns:c16="http://schemas.microsoft.com/office/drawing/2014/chart" uri="{C3380CC4-5D6E-409C-BE32-E72D297353CC}">
              <c16:uniqueId val="{00000000-5E5C-4A93-835A-A1E4BDE6FC3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'Nº de Casos - SRS Not'!$A$4:$A$31</c:f>
              <c:strCache>
                <c:ptCount val="28"/>
                <c:pt idx="0">
                  <c:v> Belo Horizonte</c:v>
                </c:pt>
                <c:pt idx="1">
                  <c:v> Juiz de Fora</c:v>
                </c:pt>
                <c:pt idx="2">
                  <c:v> Uberlândia</c:v>
                </c:pt>
                <c:pt idx="3">
                  <c:v> Governador Valadares</c:v>
                </c:pt>
                <c:pt idx="4">
                  <c:v> Varginha</c:v>
                </c:pt>
                <c:pt idx="5">
                  <c:v> Uberaba</c:v>
                </c:pt>
                <c:pt idx="6">
                  <c:v> Ubá</c:v>
                </c:pt>
                <c:pt idx="7">
                  <c:v> Divinópolis</c:v>
                </c:pt>
                <c:pt idx="8">
                  <c:v> Coronel Fabriciano</c:v>
                </c:pt>
                <c:pt idx="9">
                  <c:v> Pouso Alegre</c:v>
                </c:pt>
                <c:pt idx="10">
                  <c:v> Montes Claros</c:v>
                </c:pt>
                <c:pt idx="11">
                  <c:v> Ponte Nova</c:v>
                </c:pt>
                <c:pt idx="12">
                  <c:v> Passos</c:v>
                </c:pt>
                <c:pt idx="13">
                  <c:v> Teófilo Otoni</c:v>
                </c:pt>
                <c:pt idx="14">
                  <c:v> Itabira</c:v>
                </c:pt>
                <c:pt idx="15">
                  <c:v> Ituiutaba</c:v>
                </c:pt>
                <c:pt idx="16">
                  <c:v> Leopoldina</c:v>
                </c:pt>
                <c:pt idx="17">
                  <c:v> Sete Lagoas</c:v>
                </c:pt>
                <c:pt idx="18">
                  <c:v> Barbacena</c:v>
                </c:pt>
                <c:pt idx="19">
                  <c:v> Januária</c:v>
                </c:pt>
                <c:pt idx="20">
                  <c:v> Pedra Azul</c:v>
                </c:pt>
                <c:pt idx="21">
                  <c:v> Patos de Minas</c:v>
                </c:pt>
                <c:pt idx="22">
                  <c:v> Unaí</c:v>
                </c:pt>
                <c:pt idx="23">
                  <c:v> Diamantina</c:v>
                </c:pt>
                <c:pt idx="24">
                  <c:v> São João Del Rei</c:v>
                </c:pt>
                <c:pt idx="25">
                  <c:v> Alfenas</c:v>
                </c:pt>
                <c:pt idx="26">
                  <c:v> Manhumirim</c:v>
                </c:pt>
                <c:pt idx="27">
                  <c:v> Pirapora</c:v>
                </c:pt>
              </c:strCache>
            </c:strRef>
          </c:cat>
          <c:val>
            <c:numRef>
              <c:f>'Nº de Casos - SRS Not'!$C$4:$C$31</c:f>
            </c:numRef>
          </c:val>
          <c:extLst>
            <c:ext xmlns:c16="http://schemas.microsoft.com/office/drawing/2014/chart" uri="{C3380CC4-5D6E-409C-BE32-E72D297353CC}">
              <c16:uniqueId val="{00000001-5E5C-4A93-835A-A1E4BDE6FC3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'Nº de Casos - SRS Not'!$A$4:$A$31</c:f>
              <c:strCache>
                <c:ptCount val="28"/>
                <c:pt idx="0">
                  <c:v> Belo Horizonte</c:v>
                </c:pt>
                <c:pt idx="1">
                  <c:v> Juiz de Fora</c:v>
                </c:pt>
                <c:pt idx="2">
                  <c:v> Uberlândia</c:v>
                </c:pt>
                <c:pt idx="3">
                  <c:v> Governador Valadares</c:v>
                </c:pt>
                <c:pt idx="4">
                  <c:v> Varginha</c:v>
                </c:pt>
                <c:pt idx="5">
                  <c:v> Uberaba</c:v>
                </c:pt>
                <c:pt idx="6">
                  <c:v> Ubá</c:v>
                </c:pt>
                <c:pt idx="7">
                  <c:v> Divinópolis</c:v>
                </c:pt>
                <c:pt idx="8">
                  <c:v> Coronel Fabriciano</c:v>
                </c:pt>
                <c:pt idx="9">
                  <c:v> Pouso Alegre</c:v>
                </c:pt>
                <c:pt idx="10">
                  <c:v> Montes Claros</c:v>
                </c:pt>
                <c:pt idx="11">
                  <c:v> Ponte Nova</c:v>
                </c:pt>
                <c:pt idx="12">
                  <c:v> Passos</c:v>
                </c:pt>
                <c:pt idx="13">
                  <c:v> Teófilo Otoni</c:v>
                </c:pt>
                <c:pt idx="14">
                  <c:v> Itabira</c:v>
                </c:pt>
                <c:pt idx="15">
                  <c:v> Ituiutaba</c:v>
                </c:pt>
                <c:pt idx="16">
                  <c:v> Leopoldina</c:v>
                </c:pt>
                <c:pt idx="17">
                  <c:v> Sete Lagoas</c:v>
                </c:pt>
                <c:pt idx="18">
                  <c:v> Barbacena</c:v>
                </c:pt>
                <c:pt idx="19">
                  <c:v> Januária</c:v>
                </c:pt>
                <c:pt idx="20">
                  <c:v> Pedra Azul</c:v>
                </c:pt>
                <c:pt idx="21">
                  <c:v> Patos de Minas</c:v>
                </c:pt>
                <c:pt idx="22">
                  <c:v> Unaí</c:v>
                </c:pt>
                <c:pt idx="23">
                  <c:v> Diamantina</c:v>
                </c:pt>
                <c:pt idx="24">
                  <c:v> São João Del Rei</c:v>
                </c:pt>
                <c:pt idx="25">
                  <c:v> Alfenas</c:v>
                </c:pt>
                <c:pt idx="26">
                  <c:v> Manhumirim</c:v>
                </c:pt>
                <c:pt idx="27">
                  <c:v> Pirapora</c:v>
                </c:pt>
              </c:strCache>
            </c:strRef>
          </c:cat>
          <c:val>
            <c:numRef>
              <c:f>'Nº de Casos - SRS Not'!$D$4:$D$31</c:f>
            </c:numRef>
          </c:val>
          <c:extLst>
            <c:ext xmlns:c16="http://schemas.microsoft.com/office/drawing/2014/chart" uri="{C3380CC4-5D6E-409C-BE32-E72D297353CC}">
              <c16:uniqueId val="{00000002-5E5C-4A93-835A-A1E4BDE6FC3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'Nº de Casos - SRS Not'!$A$4:$A$31</c:f>
              <c:strCache>
                <c:ptCount val="28"/>
                <c:pt idx="0">
                  <c:v> Belo Horizonte</c:v>
                </c:pt>
                <c:pt idx="1">
                  <c:v> Juiz de Fora</c:v>
                </c:pt>
                <c:pt idx="2">
                  <c:v> Uberlândia</c:v>
                </c:pt>
                <c:pt idx="3">
                  <c:v> Governador Valadares</c:v>
                </c:pt>
                <c:pt idx="4">
                  <c:v> Varginha</c:v>
                </c:pt>
                <c:pt idx="5">
                  <c:v> Uberaba</c:v>
                </c:pt>
                <c:pt idx="6">
                  <c:v> Ubá</c:v>
                </c:pt>
                <c:pt idx="7">
                  <c:v> Divinópolis</c:v>
                </c:pt>
                <c:pt idx="8">
                  <c:v> Coronel Fabriciano</c:v>
                </c:pt>
                <c:pt idx="9">
                  <c:v> Pouso Alegre</c:v>
                </c:pt>
                <c:pt idx="10">
                  <c:v> Montes Claros</c:v>
                </c:pt>
                <c:pt idx="11">
                  <c:v> Ponte Nova</c:v>
                </c:pt>
                <c:pt idx="12">
                  <c:v> Passos</c:v>
                </c:pt>
                <c:pt idx="13">
                  <c:v> Teófilo Otoni</c:v>
                </c:pt>
                <c:pt idx="14">
                  <c:v> Itabira</c:v>
                </c:pt>
                <c:pt idx="15">
                  <c:v> Ituiutaba</c:v>
                </c:pt>
                <c:pt idx="16">
                  <c:v> Leopoldina</c:v>
                </c:pt>
                <c:pt idx="17">
                  <c:v> Sete Lagoas</c:v>
                </c:pt>
                <c:pt idx="18">
                  <c:v> Barbacena</c:v>
                </c:pt>
                <c:pt idx="19">
                  <c:v> Januária</c:v>
                </c:pt>
                <c:pt idx="20">
                  <c:v> Pedra Azul</c:v>
                </c:pt>
                <c:pt idx="21">
                  <c:v> Patos de Minas</c:v>
                </c:pt>
                <c:pt idx="22">
                  <c:v> Unaí</c:v>
                </c:pt>
                <c:pt idx="23">
                  <c:v> Diamantina</c:v>
                </c:pt>
                <c:pt idx="24">
                  <c:v> São João Del Rei</c:v>
                </c:pt>
                <c:pt idx="25">
                  <c:v> Alfenas</c:v>
                </c:pt>
                <c:pt idx="26">
                  <c:v> Manhumirim</c:v>
                </c:pt>
                <c:pt idx="27">
                  <c:v> Pirapora</c:v>
                </c:pt>
              </c:strCache>
            </c:strRef>
          </c:cat>
          <c:val>
            <c:numRef>
              <c:f>'Nº de Casos - SRS Not'!$E$4:$E$31</c:f>
            </c:numRef>
          </c:val>
          <c:extLst>
            <c:ext xmlns:c16="http://schemas.microsoft.com/office/drawing/2014/chart" uri="{C3380CC4-5D6E-409C-BE32-E72D297353CC}">
              <c16:uniqueId val="{00000003-5E5C-4A93-835A-A1E4BDE6FC30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E5C-4A93-835A-A1E4BDE6FC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'Nº de Casos - SRS Not'!$A$4:$A$31</c:f>
              <c:strCache>
                <c:ptCount val="28"/>
                <c:pt idx="0">
                  <c:v> Belo Horizonte</c:v>
                </c:pt>
                <c:pt idx="1">
                  <c:v> Juiz de Fora</c:v>
                </c:pt>
                <c:pt idx="2">
                  <c:v> Uberlândia</c:v>
                </c:pt>
                <c:pt idx="3">
                  <c:v> Governador Valadares</c:v>
                </c:pt>
                <c:pt idx="4">
                  <c:v> Varginha</c:v>
                </c:pt>
                <c:pt idx="5">
                  <c:v> Uberaba</c:v>
                </c:pt>
                <c:pt idx="6">
                  <c:v> Ubá</c:v>
                </c:pt>
                <c:pt idx="7">
                  <c:v> Divinópolis</c:v>
                </c:pt>
                <c:pt idx="8">
                  <c:v> Coronel Fabriciano</c:v>
                </c:pt>
                <c:pt idx="9">
                  <c:v> Pouso Alegre</c:v>
                </c:pt>
                <c:pt idx="10">
                  <c:v> Montes Claros</c:v>
                </c:pt>
                <c:pt idx="11">
                  <c:v> Ponte Nova</c:v>
                </c:pt>
                <c:pt idx="12">
                  <c:v> Passos</c:v>
                </c:pt>
                <c:pt idx="13">
                  <c:v> Teófilo Otoni</c:v>
                </c:pt>
                <c:pt idx="14">
                  <c:v> Itabira</c:v>
                </c:pt>
                <c:pt idx="15">
                  <c:v> Ituiutaba</c:v>
                </c:pt>
                <c:pt idx="16">
                  <c:v> Leopoldina</c:v>
                </c:pt>
                <c:pt idx="17">
                  <c:v> Sete Lagoas</c:v>
                </c:pt>
                <c:pt idx="18">
                  <c:v> Barbacena</c:v>
                </c:pt>
                <c:pt idx="19">
                  <c:v> Januária</c:v>
                </c:pt>
                <c:pt idx="20">
                  <c:v> Pedra Azul</c:v>
                </c:pt>
                <c:pt idx="21">
                  <c:v> Patos de Minas</c:v>
                </c:pt>
                <c:pt idx="22">
                  <c:v> Unaí</c:v>
                </c:pt>
                <c:pt idx="23">
                  <c:v> Diamantina</c:v>
                </c:pt>
                <c:pt idx="24">
                  <c:v> São João Del Rei</c:v>
                </c:pt>
                <c:pt idx="25">
                  <c:v> Alfenas</c:v>
                </c:pt>
                <c:pt idx="26">
                  <c:v> Manhumirim</c:v>
                </c:pt>
                <c:pt idx="27">
                  <c:v> Pirapora</c:v>
                </c:pt>
              </c:strCache>
            </c:strRef>
          </c:cat>
          <c:val>
            <c:numRef>
              <c:f>'Nº de Casos - SRS Not'!$F$4:$F$31</c:f>
              <c:numCache>
                <c:formatCode>General</c:formatCode>
                <c:ptCount val="28"/>
                <c:pt idx="0">
                  <c:v>187</c:v>
                </c:pt>
                <c:pt idx="1">
                  <c:v>104</c:v>
                </c:pt>
                <c:pt idx="2">
                  <c:v>104</c:v>
                </c:pt>
                <c:pt idx="3">
                  <c:v>61</c:v>
                </c:pt>
                <c:pt idx="4">
                  <c:v>61</c:v>
                </c:pt>
                <c:pt idx="5">
                  <c:v>44</c:v>
                </c:pt>
                <c:pt idx="6">
                  <c:v>40</c:v>
                </c:pt>
                <c:pt idx="7">
                  <c:v>37</c:v>
                </c:pt>
                <c:pt idx="8">
                  <c:v>32</c:v>
                </c:pt>
                <c:pt idx="9">
                  <c:v>27</c:v>
                </c:pt>
                <c:pt idx="10">
                  <c:v>26</c:v>
                </c:pt>
                <c:pt idx="11">
                  <c:v>24</c:v>
                </c:pt>
                <c:pt idx="12">
                  <c:v>22</c:v>
                </c:pt>
                <c:pt idx="13">
                  <c:v>15</c:v>
                </c:pt>
                <c:pt idx="14">
                  <c:v>11</c:v>
                </c:pt>
                <c:pt idx="15">
                  <c:v>11</c:v>
                </c:pt>
                <c:pt idx="16">
                  <c:v>11</c:v>
                </c:pt>
                <c:pt idx="17">
                  <c:v>10</c:v>
                </c:pt>
                <c:pt idx="18">
                  <c:v>9</c:v>
                </c:pt>
                <c:pt idx="19">
                  <c:v>9</c:v>
                </c:pt>
                <c:pt idx="20">
                  <c:v>8</c:v>
                </c:pt>
                <c:pt idx="21">
                  <c:v>7</c:v>
                </c:pt>
                <c:pt idx="22">
                  <c:v>7</c:v>
                </c:pt>
                <c:pt idx="23">
                  <c:v>6</c:v>
                </c:pt>
                <c:pt idx="24">
                  <c:v>5</c:v>
                </c:pt>
                <c:pt idx="25">
                  <c:v>4</c:v>
                </c:pt>
                <c:pt idx="26">
                  <c:v>4</c:v>
                </c:pt>
                <c:pt idx="2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5C-4A93-835A-A1E4BDE6F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9226384"/>
        <c:axId val="289226944"/>
      </c:barChart>
      <c:catAx>
        <c:axId val="28922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9226944"/>
        <c:crosses val="autoZero"/>
        <c:auto val="1"/>
        <c:lblAlgn val="ctr"/>
        <c:lblOffset val="100"/>
        <c:noMultiLvlLbl val="0"/>
      </c:catAx>
      <c:valAx>
        <c:axId val="28922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922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86622928486722E-2"/>
          <c:y val="0.10153398850769747"/>
          <c:w val="0.91263696101617497"/>
          <c:h val="0.77037223870603833"/>
        </c:manualLayout>
      </c:layout>
      <c:lineChart>
        <c:grouping val="standard"/>
        <c:varyColors val="0"/>
        <c:ser>
          <c:idx val="1"/>
          <c:order val="0"/>
          <c:tx>
            <c:strRef>
              <c:f>'Pulmonares e EP'!$B$3</c:f>
              <c:strCache>
                <c:ptCount val="1"/>
                <c:pt idx="0">
                  <c:v>Pulmonar e Pulmonar + Extrapulmonar</c:v>
                </c:pt>
              </c:strCache>
            </c:strRef>
          </c:tx>
          <c:spPr>
            <a:ln w="37944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37944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4314363006389687E-17"/>
                  <c:y val="2.329644729178796E-2"/>
                </c:manualLayout>
              </c:layout>
              <c:spPr>
                <a:noFill/>
                <a:ln w="2529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4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4B6-4F13-915C-2DE498625F70}"/>
                </c:ext>
              </c:extLst>
            </c:dLbl>
            <c:dLbl>
              <c:idx val="10"/>
              <c:layout/>
              <c:spPr>
                <a:noFill/>
                <a:ln w="2529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4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4B6-4F13-915C-2DE498625F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'Pulmonares e EP'!$A$4:$A$14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'Pulmonares e EP'!$B$4:$B$14</c:f>
              <c:numCache>
                <c:formatCode>0.0</c:formatCode>
                <c:ptCount val="11"/>
                <c:pt idx="0">
                  <c:v>84.5</c:v>
                </c:pt>
                <c:pt idx="1">
                  <c:v>83.9</c:v>
                </c:pt>
                <c:pt idx="2">
                  <c:v>85.8</c:v>
                </c:pt>
                <c:pt idx="3">
                  <c:v>85.2</c:v>
                </c:pt>
                <c:pt idx="4">
                  <c:v>83.5</c:v>
                </c:pt>
                <c:pt idx="5">
                  <c:v>83.6</c:v>
                </c:pt>
                <c:pt idx="6">
                  <c:v>83.3</c:v>
                </c:pt>
                <c:pt idx="7">
                  <c:v>83.8</c:v>
                </c:pt>
                <c:pt idx="8">
                  <c:v>83.6</c:v>
                </c:pt>
                <c:pt idx="9">
                  <c:v>84.5</c:v>
                </c:pt>
                <c:pt idx="10">
                  <c:v>82.8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B6-4F13-915C-2DE498625F70}"/>
            </c:ext>
          </c:extLst>
        </c:ser>
        <c:ser>
          <c:idx val="2"/>
          <c:order val="1"/>
          <c:tx>
            <c:strRef>
              <c:f>'Pulmonares e EP'!$C$3</c:f>
              <c:strCache>
                <c:ptCount val="1"/>
                <c:pt idx="0">
                  <c:v>Extrapulmonar</c:v>
                </c:pt>
              </c:strCache>
            </c:strRef>
          </c:tx>
          <c:spPr>
            <a:ln w="37944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FFC000"/>
              </a:solidFill>
              <a:ln w="37944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4314363006389687E-17"/>
                  <c:y val="-3.0285381479324316E-2"/>
                </c:manualLayout>
              </c:layout>
              <c:spPr>
                <a:noFill/>
                <a:ln w="2529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4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4B6-4F13-915C-2DE498625F70}"/>
                </c:ext>
              </c:extLst>
            </c:dLbl>
            <c:dLbl>
              <c:idx val="10"/>
              <c:layout/>
              <c:spPr>
                <a:noFill/>
                <a:ln w="2529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4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4B6-4F13-915C-2DE498625F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'Pulmonares e EP'!$A$4:$A$14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'Pulmonares e EP'!$C$4:$C$14</c:f>
              <c:numCache>
                <c:formatCode>0.0</c:formatCode>
                <c:ptCount val="11"/>
                <c:pt idx="0">
                  <c:v>15.5</c:v>
                </c:pt>
                <c:pt idx="1">
                  <c:v>16.100000000000001</c:v>
                </c:pt>
                <c:pt idx="2">
                  <c:v>14.2</c:v>
                </c:pt>
                <c:pt idx="3">
                  <c:v>14.8</c:v>
                </c:pt>
                <c:pt idx="4">
                  <c:v>16.5</c:v>
                </c:pt>
                <c:pt idx="5">
                  <c:v>16.399999999999999</c:v>
                </c:pt>
                <c:pt idx="6">
                  <c:v>16.7</c:v>
                </c:pt>
                <c:pt idx="7">
                  <c:v>16.2</c:v>
                </c:pt>
                <c:pt idx="8">
                  <c:v>16.3</c:v>
                </c:pt>
                <c:pt idx="9">
                  <c:v>15.5</c:v>
                </c:pt>
                <c:pt idx="10">
                  <c:v>17.2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4B6-4F13-915C-2DE498625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082624"/>
        <c:axId val="172083184"/>
      </c:lineChart>
      <c:catAx>
        <c:axId val="1720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2083184"/>
        <c:crosses val="autoZero"/>
        <c:auto val="1"/>
        <c:lblAlgn val="ctr"/>
        <c:lblOffset val="100"/>
        <c:noMultiLvlLbl val="0"/>
      </c:catAx>
      <c:valAx>
        <c:axId val="172083184"/>
        <c:scaling>
          <c:orientation val="minMax"/>
        </c:scaling>
        <c:delete val="0"/>
        <c:axPos val="l"/>
        <c:majorGridlines>
          <c:spPr>
            <a:ln w="948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24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2082624"/>
        <c:crosses val="autoZero"/>
        <c:crossBetween val="between"/>
      </c:valAx>
      <c:spPr>
        <a:noFill/>
        <a:ln w="25368">
          <a:noFill/>
        </a:ln>
      </c:spPr>
    </c:plotArea>
    <c:legend>
      <c:legendPos val="b"/>
      <c:layout>
        <c:manualLayout>
          <c:xMode val="edge"/>
          <c:yMode val="edge"/>
          <c:x val="9.2409553801088271E-2"/>
          <c:y val="2.5061082024432808E-2"/>
          <c:w val="0.85734380800227439"/>
          <c:h val="5.472931066862715E-2"/>
        </c:manualLayout>
      </c:layout>
      <c:overlay val="0"/>
      <c:spPr>
        <a:noFill/>
        <a:ln w="25296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94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'Incidência-SRS'!$D$3</c:f>
              <c:strCache>
                <c:ptCount val="1"/>
                <c:pt idx="0">
                  <c:v>% Incidência</c:v>
                </c:pt>
              </c:strCache>
            </c:strRef>
          </c:tx>
          <c:spPr>
            <a:solidFill>
              <a:srgbClr val="4F81BD"/>
            </a:solidFill>
            <a:ln w="25358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25358">
                <a:noFill/>
              </a:ln>
            </c:spPr>
            <c:extLst>
              <c:ext xmlns:c16="http://schemas.microsoft.com/office/drawing/2014/chart" uri="{C3380CC4-5D6E-409C-BE32-E72D297353CC}">
                <c16:uniqueId val="{00000001-D0D9-4CCD-8E42-D2F765AD045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25358">
                <a:noFill/>
              </a:ln>
            </c:spPr>
            <c:extLst>
              <c:ext xmlns:c16="http://schemas.microsoft.com/office/drawing/2014/chart" uri="{C3380CC4-5D6E-409C-BE32-E72D297353CC}">
                <c16:uniqueId val="{00000003-D0D9-4CCD-8E42-D2F765AD045E}"/>
              </c:ext>
            </c:extLst>
          </c:dPt>
          <c:dLbls>
            <c:dLbl>
              <c:idx val="0"/>
              <c:layout/>
              <c:spPr>
                <a:noFill/>
                <a:ln w="25358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D9-4CCD-8E42-D2F765AD045E}"/>
                </c:ext>
              </c:extLst>
            </c:dLbl>
            <c:dLbl>
              <c:idx val="27"/>
              <c:layout/>
              <c:spPr>
                <a:noFill/>
                <a:ln w="25358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0D9-4CCD-8E42-D2F765AD04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'Incidência-SRS'!$A$4:$A$31</c:f>
              <c:strCache>
                <c:ptCount val="28"/>
                <c:pt idx="0">
                  <c:v>  Juiz de Fora</c:v>
                </c:pt>
                <c:pt idx="1">
                  <c:v>  Leopoldina</c:v>
                </c:pt>
                <c:pt idx="2">
                  <c:v>  Ubá</c:v>
                </c:pt>
                <c:pt idx="3">
                  <c:v>  Governador Valadares</c:v>
                </c:pt>
                <c:pt idx="4">
                  <c:v>  Teófilo Otoni</c:v>
                </c:pt>
                <c:pt idx="5">
                  <c:v>  Januária</c:v>
                </c:pt>
                <c:pt idx="6">
                  <c:v>  Ponte Nova</c:v>
                </c:pt>
                <c:pt idx="7">
                  <c:v>  Belo Horizonte</c:v>
                </c:pt>
                <c:pt idx="8">
                  <c:v>  Montes Claros</c:v>
                </c:pt>
                <c:pt idx="9">
                  <c:v>  Pedra Azul</c:v>
                </c:pt>
                <c:pt idx="10">
                  <c:v>  Varginha</c:v>
                </c:pt>
                <c:pt idx="11">
                  <c:v>  Coronel Fabriciano</c:v>
                </c:pt>
                <c:pt idx="12">
                  <c:v>  Uberlândia</c:v>
                </c:pt>
                <c:pt idx="13">
                  <c:v>  Itabira</c:v>
                </c:pt>
                <c:pt idx="14">
                  <c:v>  Uberaba</c:v>
                </c:pt>
                <c:pt idx="15">
                  <c:v>  Diamantina</c:v>
                </c:pt>
                <c:pt idx="16">
                  <c:v>  Passos</c:v>
                </c:pt>
                <c:pt idx="17">
                  <c:v>  Pouso Alegre</c:v>
                </c:pt>
                <c:pt idx="18">
                  <c:v>  Divinópolis</c:v>
                </c:pt>
                <c:pt idx="19">
                  <c:v>  São João Del Rei</c:v>
                </c:pt>
                <c:pt idx="20">
                  <c:v>  Ituiutaba</c:v>
                </c:pt>
                <c:pt idx="21">
                  <c:v>  Manhumirim</c:v>
                </c:pt>
                <c:pt idx="22">
                  <c:v>  Pirapora</c:v>
                </c:pt>
                <c:pt idx="23">
                  <c:v>  Unaí</c:v>
                </c:pt>
                <c:pt idx="24">
                  <c:v>  Sete Lagoas</c:v>
                </c:pt>
                <c:pt idx="25">
                  <c:v>  Barbacena</c:v>
                </c:pt>
                <c:pt idx="26">
                  <c:v>  Alfenas</c:v>
                </c:pt>
                <c:pt idx="27">
                  <c:v>  Patos de Minas</c:v>
                </c:pt>
              </c:strCache>
            </c:strRef>
          </c:cat>
          <c:val>
            <c:numRef>
              <c:f>'Incidência-SRS'!$D$4:$D$31</c:f>
              <c:numCache>
                <c:formatCode>0.0</c:formatCode>
                <c:ptCount val="28"/>
                <c:pt idx="0">
                  <c:v>41.765124765610182</c:v>
                </c:pt>
                <c:pt idx="1">
                  <c:v>26.672556856305768</c:v>
                </c:pt>
                <c:pt idx="2">
                  <c:v>25.594247232238104</c:v>
                </c:pt>
                <c:pt idx="3">
                  <c:v>22.763883431517684</c:v>
                </c:pt>
                <c:pt idx="4">
                  <c:v>21.126774212930748</c:v>
                </c:pt>
                <c:pt idx="5">
                  <c:v>20.710587395108018</c:v>
                </c:pt>
                <c:pt idx="6">
                  <c:v>19.732270269188202</c:v>
                </c:pt>
                <c:pt idx="7">
                  <c:v>18.916474506510571</c:v>
                </c:pt>
                <c:pt idx="8">
                  <c:v>17.567678354728365</c:v>
                </c:pt>
                <c:pt idx="9">
                  <c:v>16.724729879834392</c:v>
                </c:pt>
                <c:pt idx="10">
                  <c:v>16.624819945229188</c:v>
                </c:pt>
                <c:pt idx="11">
                  <c:v>15.964848739015229</c:v>
                </c:pt>
                <c:pt idx="12">
                  <c:v>15.451090028957161</c:v>
                </c:pt>
                <c:pt idx="13">
                  <c:v>15.404636105707993</c:v>
                </c:pt>
                <c:pt idx="14">
                  <c:v>15.093586632710361</c:v>
                </c:pt>
                <c:pt idx="15">
                  <c:v>14.909972168051953</c:v>
                </c:pt>
                <c:pt idx="16">
                  <c:v>14.629314748507689</c:v>
                </c:pt>
                <c:pt idx="17">
                  <c:v>13.656146156388601</c:v>
                </c:pt>
                <c:pt idx="18">
                  <c:v>13.415657390476278</c:v>
                </c:pt>
                <c:pt idx="19">
                  <c:v>12.971504656388657</c:v>
                </c:pt>
                <c:pt idx="20">
                  <c:v>12.848846173613609</c:v>
                </c:pt>
                <c:pt idx="21">
                  <c:v>12.273521781268911</c:v>
                </c:pt>
                <c:pt idx="22">
                  <c:v>10.933069117496327</c:v>
                </c:pt>
                <c:pt idx="23">
                  <c:v>10.275681864889464</c:v>
                </c:pt>
                <c:pt idx="24">
                  <c:v>9.8317034377661106</c:v>
                </c:pt>
                <c:pt idx="25">
                  <c:v>9.5240634988361599</c:v>
                </c:pt>
                <c:pt idx="26">
                  <c:v>9.5226660152611071</c:v>
                </c:pt>
                <c:pt idx="27">
                  <c:v>8.3893203951369895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D9-4CCD-8E42-D2F765AD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85984"/>
        <c:axId val="172086544"/>
      </c:barChart>
      <c:catAx>
        <c:axId val="1720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2086544"/>
        <c:crosses val="autoZero"/>
        <c:auto val="1"/>
        <c:lblAlgn val="ctr"/>
        <c:lblOffset val="100"/>
        <c:noMultiLvlLbl val="0"/>
      </c:catAx>
      <c:valAx>
        <c:axId val="172086544"/>
        <c:scaling>
          <c:orientation val="minMax"/>
        </c:scaling>
        <c:delete val="0"/>
        <c:axPos val="l"/>
        <c:majorGridlines>
          <c:spPr>
            <a:ln w="950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50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2085984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365"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25365">
                <a:noFill/>
              </a:ln>
            </c:spPr>
            <c:extLst>
              <c:ext xmlns:c16="http://schemas.microsoft.com/office/drawing/2014/chart" uri="{C3380CC4-5D6E-409C-BE32-E72D297353CC}">
                <c16:uniqueId val="{00000001-9D76-4B4A-8868-D3CD4DBA215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25365">
                <a:noFill/>
              </a:ln>
            </c:spPr>
            <c:extLst>
              <c:ext xmlns:c16="http://schemas.microsoft.com/office/drawing/2014/chart" uri="{C3380CC4-5D6E-409C-BE32-E72D297353CC}">
                <c16:uniqueId val="{00000003-9D76-4B4A-8868-D3CD4DBA215B}"/>
              </c:ext>
            </c:extLst>
          </c:dPt>
          <c:dLbls>
            <c:dLbl>
              <c:idx val="0"/>
              <c:layout/>
              <c:spPr>
                <a:noFill/>
                <a:ln w="25365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D76-4B4A-8868-D3CD4DBA215B}"/>
                </c:ext>
              </c:extLst>
            </c:dLbl>
            <c:dLbl>
              <c:idx val="26"/>
              <c:layout/>
              <c:spPr>
                <a:noFill/>
                <a:ln w="25365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D76-4B4A-8868-D3CD4DBA2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'Mortalidade-SRS'!$N$4:$N$31</c:f>
              <c:strCache>
                <c:ptCount val="28"/>
                <c:pt idx="0">
                  <c:v> Leopoldina</c:v>
                </c:pt>
                <c:pt idx="1">
                  <c:v> Unaí</c:v>
                </c:pt>
                <c:pt idx="2">
                  <c:v> Governador Valadares</c:v>
                </c:pt>
                <c:pt idx="3">
                  <c:v> Ubá</c:v>
                </c:pt>
                <c:pt idx="4">
                  <c:v> Juiz de Fora</c:v>
                </c:pt>
                <c:pt idx="5">
                  <c:v> Coronel Fabriciano</c:v>
                </c:pt>
                <c:pt idx="6">
                  <c:v> Januária</c:v>
                </c:pt>
                <c:pt idx="7">
                  <c:v> Pirapora</c:v>
                </c:pt>
                <c:pt idx="8">
                  <c:v> Teófilo Otoni</c:v>
                </c:pt>
                <c:pt idx="9">
                  <c:v> Pouso Alegre</c:v>
                </c:pt>
                <c:pt idx="10">
                  <c:v> Manhumirim</c:v>
                </c:pt>
                <c:pt idx="11">
                  <c:v> Montes Claros</c:v>
                </c:pt>
                <c:pt idx="12">
                  <c:v> Varginha</c:v>
                </c:pt>
                <c:pt idx="13">
                  <c:v> Divinópolis</c:v>
                </c:pt>
                <c:pt idx="14">
                  <c:v> Belo Horizonte</c:v>
                </c:pt>
                <c:pt idx="15">
                  <c:v> Diamantina</c:v>
                </c:pt>
                <c:pt idx="16">
                  <c:v> Itabira</c:v>
                </c:pt>
                <c:pt idx="17">
                  <c:v> Uberaba</c:v>
                </c:pt>
                <c:pt idx="18">
                  <c:v> Alfenas</c:v>
                </c:pt>
                <c:pt idx="19">
                  <c:v> Sete Lagoas</c:v>
                </c:pt>
                <c:pt idx="20">
                  <c:v> Pedra Azul</c:v>
                </c:pt>
                <c:pt idx="21">
                  <c:v> Barbacena</c:v>
                </c:pt>
                <c:pt idx="22">
                  <c:v> Uberlândia</c:v>
                </c:pt>
                <c:pt idx="23">
                  <c:v> Passos</c:v>
                </c:pt>
                <c:pt idx="24">
                  <c:v> São João Del Rei</c:v>
                </c:pt>
                <c:pt idx="25">
                  <c:v> Ponte Nova</c:v>
                </c:pt>
                <c:pt idx="26">
                  <c:v> Patos de Minas</c:v>
                </c:pt>
                <c:pt idx="27">
                  <c:v> Ituiutaba</c:v>
                </c:pt>
              </c:strCache>
            </c:strRef>
          </c:cat>
          <c:val>
            <c:numRef>
              <c:f>'Mortalidade-SRS'!$Q$4:$Q$31</c:f>
              <c:numCache>
                <c:formatCode>0.0</c:formatCode>
                <c:ptCount val="28"/>
                <c:pt idx="0">
                  <c:v>3.7508283079179985</c:v>
                </c:pt>
                <c:pt idx="1">
                  <c:v>2.2019318281905993</c:v>
                </c:pt>
                <c:pt idx="2">
                  <c:v>2.1748933214825814</c:v>
                </c:pt>
                <c:pt idx="3">
                  <c:v>2.0475397785790483</c:v>
                </c:pt>
                <c:pt idx="4">
                  <c:v>1.6016124541384436</c:v>
                </c:pt>
                <c:pt idx="5">
                  <c:v>1.5488286090089403</c:v>
                </c:pt>
                <c:pt idx="6">
                  <c:v>1.4283163720764149</c:v>
                </c:pt>
                <c:pt idx="7">
                  <c:v>1.3666336396870409</c:v>
                </c:pt>
                <c:pt idx="8">
                  <c:v>1.3567653164267452</c:v>
                </c:pt>
                <c:pt idx="9">
                  <c:v>1.2864485509641437</c:v>
                </c:pt>
                <c:pt idx="10">
                  <c:v>1.2696746670278185</c:v>
                </c:pt>
                <c:pt idx="11">
                  <c:v>1.261269215211267</c:v>
                </c:pt>
                <c:pt idx="12">
                  <c:v>1.2525549273802814</c:v>
                </c:pt>
                <c:pt idx="13">
                  <c:v>1.0081129830993736</c:v>
                </c:pt>
                <c:pt idx="14">
                  <c:v>0.99847034343385932</c:v>
                </c:pt>
                <c:pt idx="15">
                  <c:v>0.94666489955885413</c:v>
                </c:pt>
                <c:pt idx="16">
                  <c:v>0.91967976750495484</c:v>
                </c:pt>
                <c:pt idx="17">
                  <c:v>0.89538225787264847</c:v>
                </c:pt>
                <c:pt idx="18">
                  <c:v>0.828057914370531</c:v>
                </c:pt>
                <c:pt idx="19">
                  <c:v>0.79287930949726704</c:v>
                </c:pt>
                <c:pt idx="20">
                  <c:v>0.63112188225790167</c:v>
                </c:pt>
                <c:pt idx="21">
                  <c:v>0.57144380993016952</c:v>
                </c:pt>
                <c:pt idx="22">
                  <c:v>0.54533258925731154</c:v>
                </c:pt>
                <c:pt idx="23">
                  <c:v>0.47964966388549801</c:v>
                </c:pt>
                <c:pt idx="24">
                  <c:v>0.38151484283496051</c:v>
                </c:pt>
                <c:pt idx="25">
                  <c:v>0.28597493143751018</c:v>
                </c:pt>
                <c:pt idx="26">
                  <c:v>0.23303667764269417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76-4B4A-8868-D3CD4DBA2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590032"/>
        <c:axId val="285590592"/>
      </c:barChart>
      <c:catAx>
        <c:axId val="28559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9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0592"/>
        <c:crosses val="autoZero"/>
        <c:auto val="1"/>
        <c:lblAlgn val="ctr"/>
        <c:lblOffset val="100"/>
        <c:noMultiLvlLbl val="0"/>
      </c:catAx>
      <c:valAx>
        <c:axId val="285590592"/>
        <c:scaling>
          <c:orientation val="minMax"/>
        </c:scaling>
        <c:delete val="0"/>
        <c:axPos val="l"/>
        <c:majorGridlines>
          <c:spPr>
            <a:ln w="949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51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0032"/>
        <c:crosses val="autoZero"/>
        <c:crossBetween val="between"/>
      </c:valAx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Plan1!$C$91:$C$118</c:f>
              <c:numCache>
                <c:formatCode>0.0</c:formatCode>
                <c:ptCount val="28"/>
                <c:pt idx="0">
                  <c:v>12.8</c:v>
                </c:pt>
                <c:pt idx="1">
                  <c:v>8.4</c:v>
                </c:pt>
                <c:pt idx="2">
                  <c:v>19.7</c:v>
                </c:pt>
                <c:pt idx="3">
                  <c:v>13</c:v>
                </c:pt>
                <c:pt idx="4">
                  <c:v>14.6</c:v>
                </c:pt>
                <c:pt idx="5">
                  <c:v>15.5</c:v>
                </c:pt>
                <c:pt idx="6">
                  <c:v>9.5</c:v>
                </c:pt>
                <c:pt idx="7">
                  <c:v>16.7</c:v>
                </c:pt>
                <c:pt idx="8">
                  <c:v>9.5</c:v>
                </c:pt>
                <c:pt idx="9">
                  <c:v>9.8000000000000007</c:v>
                </c:pt>
                <c:pt idx="10">
                  <c:v>14.9</c:v>
                </c:pt>
                <c:pt idx="11">
                  <c:v>15.4</c:v>
                </c:pt>
                <c:pt idx="12">
                  <c:v>15.1</c:v>
                </c:pt>
                <c:pt idx="13">
                  <c:v>18.899999999999999</c:v>
                </c:pt>
                <c:pt idx="14">
                  <c:v>13.4</c:v>
                </c:pt>
                <c:pt idx="15">
                  <c:v>12.3</c:v>
                </c:pt>
                <c:pt idx="16">
                  <c:v>17.600000000000001</c:v>
                </c:pt>
                <c:pt idx="17">
                  <c:v>13.7</c:v>
                </c:pt>
                <c:pt idx="18">
                  <c:v>16.600000000000001</c:v>
                </c:pt>
                <c:pt idx="19">
                  <c:v>20.7</c:v>
                </c:pt>
                <c:pt idx="20">
                  <c:v>10.9</c:v>
                </c:pt>
                <c:pt idx="21">
                  <c:v>21.1</c:v>
                </c:pt>
                <c:pt idx="22">
                  <c:v>16</c:v>
                </c:pt>
                <c:pt idx="23">
                  <c:v>41.8</c:v>
                </c:pt>
                <c:pt idx="24">
                  <c:v>25.6</c:v>
                </c:pt>
                <c:pt idx="25">
                  <c:v>22.8</c:v>
                </c:pt>
                <c:pt idx="26">
                  <c:v>10.3</c:v>
                </c:pt>
                <c:pt idx="27">
                  <c:v>26.7</c:v>
                </c:pt>
              </c:numCache>
            </c:numRef>
          </c:xVal>
          <c:yVal>
            <c:numRef>
              <c:f>Plan1!$D$91:$D$118</c:f>
              <c:numCache>
                <c:formatCode>0.0</c:formatCode>
                <c:ptCount val="28"/>
                <c:pt idx="0">
                  <c:v>0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0.5</c:v>
                </c:pt>
                <c:pt idx="6">
                  <c:v>0.6</c:v>
                </c:pt>
                <c:pt idx="7">
                  <c:v>0.6</c:v>
                </c:pt>
                <c:pt idx="8" formatCode="General">
                  <c:v>0.8</c:v>
                </c:pt>
                <c:pt idx="9">
                  <c:v>0.8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1</c:v>
                </c:pt>
                <c:pt idx="14">
                  <c:v>1</c:v>
                </c:pt>
                <c:pt idx="15">
                  <c:v>1.3</c:v>
                </c:pt>
                <c:pt idx="16">
                  <c:v>1.3</c:v>
                </c:pt>
                <c:pt idx="17">
                  <c:v>1.3</c:v>
                </c:pt>
                <c:pt idx="18">
                  <c:v>1.3</c:v>
                </c:pt>
                <c:pt idx="19" formatCode="General">
                  <c:v>1.4</c:v>
                </c:pt>
                <c:pt idx="20">
                  <c:v>1.4</c:v>
                </c:pt>
                <c:pt idx="21">
                  <c:v>1.4</c:v>
                </c:pt>
                <c:pt idx="22">
                  <c:v>1.5</c:v>
                </c:pt>
                <c:pt idx="23">
                  <c:v>1.6</c:v>
                </c:pt>
                <c:pt idx="24">
                  <c:v>2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43-4836-BE8C-6FBD600EFD1A}"/>
            </c:ext>
          </c:extLst>
        </c:ser>
        <c:ser>
          <c:idx val="3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Plan1!$C$91:$C$118</c:f>
              <c:numCache>
                <c:formatCode>0.0</c:formatCode>
                <c:ptCount val="28"/>
                <c:pt idx="0">
                  <c:v>12.8</c:v>
                </c:pt>
                <c:pt idx="1">
                  <c:v>8.4</c:v>
                </c:pt>
                <c:pt idx="2">
                  <c:v>19.7</c:v>
                </c:pt>
                <c:pt idx="3">
                  <c:v>13</c:v>
                </c:pt>
                <c:pt idx="4">
                  <c:v>14.6</c:v>
                </c:pt>
                <c:pt idx="5">
                  <c:v>15.5</c:v>
                </c:pt>
                <c:pt idx="6">
                  <c:v>9.5</c:v>
                </c:pt>
                <c:pt idx="7">
                  <c:v>16.7</c:v>
                </c:pt>
                <c:pt idx="8">
                  <c:v>9.5</c:v>
                </c:pt>
                <c:pt idx="9">
                  <c:v>9.8000000000000007</c:v>
                </c:pt>
                <c:pt idx="10">
                  <c:v>14.9</c:v>
                </c:pt>
                <c:pt idx="11">
                  <c:v>15.4</c:v>
                </c:pt>
                <c:pt idx="12">
                  <c:v>15.1</c:v>
                </c:pt>
                <c:pt idx="13">
                  <c:v>18.899999999999999</c:v>
                </c:pt>
                <c:pt idx="14">
                  <c:v>13.4</c:v>
                </c:pt>
                <c:pt idx="15">
                  <c:v>12.3</c:v>
                </c:pt>
                <c:pt idx="16">
                  <c:v>17.600000000000001</c:v>
                </c:pt>
                <c:pt idx="17">
                  <c:v>13.7</c:v>
                </c:pt>
                <c:pt idx="18">
                  <c:v>16.600000000000001</c:v>
                </c:pt>
                <c:pt idx="19">
                  <c:v>20.7</c:v>
                </c:pt>
                <c:pt idx="20">
                  <c:v>10.9</c:v>
                </c:pt>
                <c:pt idx="21">
                  <c:v>21.1</c:v>
                </c:pt>
                <c:pt idx="22">
                  <c:v>16</c:v>
                </c:pt>
                <c:pt idx="23">
                  <c:v>41.8</c:v>
                </c:pt>
                <c:pt idx="24">
                  <c:v>25.6</c:v>
                </c:pt>
                <c:pt idx="25">
                  <c:v>22.8</c:v>
                </c:pt>
                <c:pt idx="26">
                  <c:v>10.3</c:v>
                </c:pt>
                <c:pt idx="27">
                  <c:v>26.7</c:v>
                </c:pt>
              </c:numCache>
            </c:numRef>
          </c:xVal>
          <c:yVal>
            <c:numRef>
              <c:f>Plan1!$D$91:$D$118</c:f>
              <c:numCache>
                <c:formatCode>0.0</c:formatCode>
                <c:ptCount val="28"/>
                <c:pt idx="0">
                  <c:v>0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0.5</c:v>
                </c:pt>
                <c:pt idx="6">
                  <c:v>0.6</c:v>
                </c:pt>
                <c:pt idx="7">
                  <c:v>0.6</c:v>
                </c:pt>
                <c:pt idx="8" formatCode="General">
                  <c:v>0.8</c:v>
                </c:pt>
                <c:pt idx="9">
                  <c:v>0.8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1</c:v>
                </c:pt>
                <c:pt idx="14">
                  <c:v>1</c:v>
                </c:pt>
                <c:pt idx="15">
                  <c:v>1.3</c:v>
                </c:pt>
                <c:pt idx="16">
                  <c:v>1.3</c:v>
                </c:pt>
                <c:pt idx="17">
                  <c:v>1.3</c:v>
                </c:pt>
                <c:pt idx="18">
                  <c:v>1.3</c:v>
                </c:pt>
                <c:pt idx="19" formatCode="General">
                  <c:v>1.4</c:v>
                </c:pt>
                <c:pt idx="20">
                  <c:v>1.4</c:v>
                </c:pt>
                <c:pt idx="21">
                  <c:v>1.4</c:v>
                </c:pt>
                <c:pt idx="22">
                  <c:v>1.5</c:v>
                </c:pt>
                <c:pt idx="23">
                  <c:v>1.6</c:v>
                </c:pt>
                <c:pt idx="24">
                  <c:v>2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43-4836-BE8C-6FBD600EFD1A}"/>
            </c:ext>
          </c:extLst>
        </c:ser>
        <c:ser>
          <c:idx val="1"/>
          <c:order val="2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Plan1!$C$91:$C$118</c:f>
              <c:numCache>
                <c:formatCode>0.0</c:formatCode>
                <c:ptCount val="28"/>
                <c:pt idx="0">
                  <c:v>12.8</c:v>
                </c:pt>
                <c:pt idx="1">
                  <c:v>8.4</c:v>
                </c:pt>
                <c:pt idx="2">
                  <c:v>19.7</c:v>
                </c:pt>
                <c:pt idx="3">
                  <c:v>13</c:v>
                </c:pt>
                <c:pt idx="4">
                  <c:v>14.6</c:v>
                </c:pt>
                <c:pt idx="5">
                  <c:v>15.5</c:v>
                </c:pt>
                <c:pt idx="6">
                  <c:v>9.5</c:v>
                </c:pt>
                <c:pt idx="7">
                  <c:v>16.7</c:v>
                </c:pt>
                <c:pt idx="8">
                  <c:v>9.5</c:v>
                </c:pt>
                <c:pt idx="9">
                  <c:v>9.8000000000000007</c:v>
                </c:pt>
                <c:pt idx="10">
                  <c:v>14.9</c:v>
                </c:pt>
                <c:pt idx="11">
                  <c:v>15.4</c:v>
                </c:pt>
                <c:pt idx="12">
                  <c:v>15.1</c:v>
                </c:pt>
                <c:pt idx="13">
                  <c:v>18.899999999999999</c:v>
                </c:pt>
                <c:pt idx="14">
                  <c:v>13.4</c:v>
                </c:pt>
                <c:pt idx="15">
                  <c:v>12.3</c:v>
                </c:pt>
                <c:pt idx="16">
                  <c:v>17.600000000000001</c:v>
                </c:pt>
                <c:pt idx="17">
                  <c:v>13.7</c:v>
                </c:pt>
                <c:pt idx="18">
                  <c:v>16.600000000000001</c:v>
                </c:pt>
                <c:pt idx="19">
                  <c:v>20.7</c:v>
                </c:pt>
                <c:pt idx="20">
                  <c:v>10.9</c:v>
                </c:pt>
                <c:pt idx="21">
                  <c:v>21.1</c:v>
                </c:pt>
                <c:pt idx="22">
                  <c:v>16</c:v>
                </c:pt>
                <c:pt idx="23">
                  <c:v>41.8</c:v>
                </c:pt>
                <c:pt idx="24">
                  <c:v>25.6</c:v>
                </c:pt>
                <c:pt idx="25">
                  <c:v>22.8</c:v>
                </c:pt>
                <c:pt idx="26">
                  <c:v>10.3</c:v>
                </c:pt>
                <c:pt idx="27">
                  <c:v>26.7</c:v>
                </c:pt>
              </c:numCache>
            </c:numRef>
          </c:xVal>
          <c:yVal>
            <c:numRef>
              <c:f>Plan1!$D$91:$D$118</c:f>
              <c:numCache>
                <c:formatCode>0.0</c:formatCode>
                <c:ptCount val="28"/>
                <c:pt idx="0">
                  <c:v>0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0.5</c:v>
                </c:pt>
                <c:pt idx="6">
                  <c:v>0.6</c:v>
                </c:pt>
                <c:pt idx="7">
                  <c:v>0.6</c:v>
                </c:pt>
                <c:pt idx="8" formatCode="General">
                  <c:v>0.8</c:v>
                </c:pt>
                <c:pt idx="9">
                  <c:v>0.8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1</c:v>
                </c:pt>
                <c:pt idx="14">
                  <c:v>1</c:v>
                </c:pt>
                <c:pt idx="15">
                  <c:v>1.3</c:v>
                </c:pt>
                <c:pt idx="16">
                  <c:v>1.3</c:v>
                </c:pt>
                <c:pt idx="17">
                  <c:v>1.3</c:v>
                </c:pt>
                <c:pt idx="18">
                  <c:v>1.3</c:v>
                </c:pt>
                <c:pt idx="19" formatCode="General">
                  <c:v>1.4</c:v>
                </c:pt>
                <c:pt idx="20">
                  <c:v>1.4</c:v>
                </c:pt>
                <c:pt idx="21">
                  <c:v>1.4</c:v>
                </c:pt>
                <c:pt idx="22">
                  <c:v>1.5</c:v>
                </c:pt>
                <c:pt idx="23">
                  <c:v>1.6</c:v>
                </c:pt>
                <c:pt idx="24">
                  <c:v>2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43-4836-BE8C-6FBD600EFD1A}"/>
            </c:ext>
          </c:extLst>
        </c:ser>
        <c:ser>
          <c:idx val="0"/>
          <c:order val="3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4.239532943674790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Ituiutaba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043-4836-BE8C-6FBD600EFD1A}"/>
                </c:ext>
              </c:extLst>
            </c:dLbl>
            <c:dLbl>
              <c:idx val="1"/>
              <c:layout>
                <c:manualLayout>
                  <c:x val="-0.16569571906959901"/>
                  <c:y val="-6.600862370729199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Patos de Minas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043-4836-BE8C-6FBD600EFD1A}"/>
                </c:ext>
              </c:extLst>
            </c:dLbl>
            <c:dLbl>
              <c:idx val="2"/>
              <c:layout>
                <c:manualLayout>
                  <c:x val="2.20627610920325E-2"/>
                  <c:y val="-2.25200386603233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Ponte Nova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043-4836-BE8C-6FBD600EFD1A}"/>
                </c:ext>
              </c:extLst>
            </c:dLbl>
            <c:dLbl>
              <c:idx val="3"/>
              <c:layout>
                <c:manualLayout>
                  <c:x val="-7.7669902912621394E-2"/>
                  <c:y val="2.543719766204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SJDR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043-4836-BE8C-6FBD600EFD1A}"/>
                </c:ext>
              </c:extLst>
            </c:dLbl>
            <c:dLbl>
              <c:idx val="4"/>
              <c:layout>
                <c:manualLayout>
                  <c:x val="-3.8834951456310697E-2"/>
                  <c:y val="5.51139282677702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Passos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043-4836-BE8C-6FBD600EFD1A}"/>
                </c:ext>
              </c:extLst>
            </c:dLbl>
            <c:dLbl>
              <c:idx val="5"/>
              <c:layout>
                <c:manualLayout>
                  <c:x val="8.8025889967637605E-2"/>
                  <c:y val="7.207206004246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Uberlândia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043-4836-BE8C-6FBD600EFD1A}"/>
                </c:ext>
              </c:extLst>
            </c:dLbl>
            <c:dLbl>
              <c:idx val="6"/>
              <c:layout>
                <c:manualLayout>
                  <c:x val="-0.157058376323649"/>
                  <c:y val="2.307586421236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Barbacena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043-4836-BE8C-6FBD600EFD1A}"/>
                </c:ext>
              </c:extLst>
            </c:dLbl>
            <c:dLbl>
              <c:idx val="7"/>
              <c:layout>
                <c:manualLayout>
                  <c:x val="8.7049076050116997E-2"/>
                  <c:y val="-3.127086647123090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err="1"/>
                      <a:t>Pedra</a:t>
                    </a:r>
                    <a:r>
                      <a:rPr lang="en-US" sz="1200" dirty="0"/>
                      <a:t> Azul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294174470762"/>
                      <c:h val="5.46699702546444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5043-4836-BE8C-6FBD600EFD1A}"/>
                </c:ext>
              </c:extLst>
            </c:dLbl>
            <c:dLbl>
              <c:idx val="8"/>
              <c:layout>
                <c:manualLayout>
                  <c:x val="-0.15935722689836199"/>
                  <c:y val="-4.011545594397550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Alfenas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043-4836-BE8C-6FBD600EFD1A}"/>
                </c:ext>
              </c:extLst>
            </c:dLbl>
            <c:dLbl>
              <c:idx val="9"/>
              <c:layout>
                <c:manualLayout>
                  <c:x val="-0.13285289477319501"/>
                  <c:y val="-5.4028286486412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Sete Lagoas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043-4836-BE8C-6FBD600EFD1A}"/>
                </c:ext>
              </c:extLst>
            </c:dLbl>
            <c:dLbl>
              <c:idx val="10"/>
              <c:layout>
                <c:manualLayout>
                  <c:x val="-0.10207178218056701"/>
                  <c:y val="3.78655405418217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Diamantina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043-4836-BE8C-6FBD600EFD1A}"/>
                </c:ext>
              </c:extLst>
            </c:dLbl>
            <c:dLbl>
              <c:idx val="11"/>
              <c:layout>
                <c:manualLayout>
                  <c:x val="4.7136347384870103E-2"/>
                  <c:y val="2.321241833301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Itabira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043-4836-BE8C-6FBD600EFD1A}"/>
                </c:ext>
              </c:extLst>
            </c:dLbl>
            <c:dLbl>
              <c:idx val="12"/>
              <c:layout>
                <c:manualLayout>
                  <c:x val="-3.2358990401439497E-2"/>
                  <c:y val="-5.78747020354824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Uberaba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98744501917501E-2"/>
                      <c:h val="4.1878856313518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043-4836-BE8C-6FBD600EFD1A}"/>
                </c:ext>
              </c:extLst>
            </c:dLbl>
            <c:dLbl>
              <c:idx val="13"/>
              <c:layout>
                <c:manualLayout>
                  <c:x val="4.5074559585868302E-3"/>
                  <c:y val="8.528161918252310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Belo Horizonte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5043-4836-BE8C-6FBD600EFD1A}"/>
                </c:ext>
              </c:extLst>
            </c:dLbl>
            <c:dLbl>
              <c:idx val="14"/>
              <c:layout>
                <c:manualLayout>
                  <c:x val="-0.102328096652592"/>
                  <c:y val="-2.248906488920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Divinópolis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043-4836-BE8C-6FBD600EFD1A}"/>
                </c:ext>
              </c:extLst>
            </c:dLbl>
            <c:dLbl>
              <c:idx val="15"/>
              <c:layout>
                <c:manualLayout>
                  <c:x val="-0.10588160000539799"/>
                  <c:y val="-0.10689069482596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Manhumirim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5043-4836-BE8C-6FBD600EFD1A}"/>
                </c:ext>
              </c:extLst>
            </c:dLbl>
            <c:dLbl>
              <c:idx val="16"/>
              <c:layout>
                <c:manualLayout>
                  <c:x val="6.73139158576051E-2"/>
                  <c:y val="2.543719766204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Montes Claros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043-4836-BE8C-6FBD600EFD1A}"/>
                </c:ext>
              </c:extLst>
            </c:dLbl>
            <c:dLbl>
              <c:idx val="17"/>
              <c:layout>
                <c:manualLayout>
                  <c:x val="-5.78515786325038E-2"/>
                  <c:y val="-0.135003922290812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Pouso Alegre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5043-4836-BE8C-6FBD600EFD1A}"/>
                </c:ext>
              </c:extLst>
            </c:dLbl>
            <c:dLbl>
              <c:idx val="18"/>
              <c:layout>
                <c:manualLayout>
                  <c:x val="1.03559870550162E-2"/>
                  <c:y val="-0.11446738947921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Varginha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5043-4836-BE8C-6FBD600EFD1A}"/>
                </c:ext>
              </c:extLst>
            </c:dLbl>
            <c:dLbl>
              <c:idx val="19"/>
              <c:layout>
                <c:manualLayout>
                  <c:x val="3.1067961165048501E-2"/>
                  <c:y val="-6.78325270987941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Januária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5043-4836-BE8C-6FBD600EFD1A}"/>
                </c:ext>
              </c:extLst>
            </c:dLbl>
            <c:dLbl>
              <c:idx val="20"/>
              <c:layout>
                <c:manualLayout>
                  <c:x val="-0.17087378640776699"/>
                  <c:y val="-6.78325270987941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Pirapora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5043-4836-BE8C-6FBD600EFD1A}"/>
                </c:ext>
              </c:extLst>
            </c:dLbl>
            <c:dLbl>
              <c:idx val="21"/>
              <c:layout>
                <c:manualLayout>
                  <c:x val="7.7669902912620402E-3"/>
                  <c:y val="-8.47906588734926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Teófilo Otoni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5043-4836-BE8C-6FBD600EFD1A}"/>
                </c:ext>
              </c:extLst>
            </c:dLbl>
            <c:dLbl>
              <c:idx val="22"/>
              <c:layout>
                <c:manualLayout>
                  <c:x val="-6.9902912621359198E-2"/>
                  <c:y val="-0.211976647183731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Coronel Fabriciano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5043-4836-BE8C-6FBD600EFD1A}"/>
                </c:ext>
              </c:extLst>
            </c:dLbl>
            <c:dLbl>
              <c:idx val="23"/>
              <c:layout>
                <c:manualLayout>
                  <c:x val="-2.3300970873786402E-2"/>
                  <c:y val="-4.2395329436746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Juiz de Fora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5043-4836-BE8C-6FBD600EFD1A}"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Ubá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5043-4836-BE8C-6FBD600EFD1A}"/>
                </c:ext>
              </c:extLst>
            </c:dLbl>
            <c:dLbl>
              <c:idx val="25"/>
              <c:layout>
                <c:manualLayout>
                  <c:x val="-6.6499880035771106E-2"/>
                  <c:y val="-2.68666748974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Governador Valadares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401396427388"/>
                      <c:h val="0.105861137603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5043-4836-BE8C-6FBD600EFD1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043-4836-BE8C-6FBD600EFD1A}"/>
                </c:ext>
              </c:extLst>
            </c:dLbl>
            <c:dLbl>
              <c:idx val="27"/>
              <c:layout>
                <c:manualLayout>
                  <c:x val="5.177993527508089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Leopoldina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5043-4836-BE8C-6FBD600EFD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Plan1!$C$91:$C$118</c:f>
              <c:numCache>
                <c:formatCode>0.0</c:formatCode>
                <c:ptCount val="28"/>
                <c:pt idx="0">
                  <c:v>12.8</c:v>
                </c:pt>
                <c:pt idx="1">
                  <c:v>8.4</c:v>
                </c:pt>
                <c:pt idx="2">
                  <c:v>19.7</c:v>
                </c:pt>
                <c:pt idx="3">
                  <c:v>13</c:v>
                </c:pt>
                <c:pt idx="4">
                  <c:v>14.6</c:v>
                </c:pt>
                <c:pt idx="5">
                  <c:v>15.5</c:v>
                </c:pt>
                <c:pt idx="6">
                  <c:v>9.5</c:v>
                </c:pt>
                <c:pt idx="7">
                  <c:v>16.7</c:v>
                </c:pt>
                <c:pt idx="8">
                  <c:v>9.5</c:v>
                </c:pt>
                <c:pt idx="9">
                  <c:v>9.8000000000000007</c:v>
                </c:pt>
                <c:pt idx="10">
                  <c:v>14.9</c:v>
                </c:pt>
                <c:pt idx="11">
                  <c:v>15.4</c:v>
                </c:pt>
                <c:pt idx="12">
                  <c:v>15.1</c:v>
                </c:pt>
                <c:pt idx="13">
                  <c:v>18.899999999999999</c:v>
                </c:pt>
                <c:pt idx="14">
                  <c:v>13.4</c:v>
                </c:pt>
                <c:pt idx="15">
                  <c:v>12.3</c:v>
                </c:pt>
                <c:pt idx="16">
                  <c:v>17.600000000000001</c:v>
                </c:pt>
                <c:pt idx="17">
                  <c:v>13.7</c:v>
                </c:pt>
                <c:pt idx="18">
                  <c:v>16.600000000000001</c:v>
                </c:pt>
                <c:pt idx="19">
                  <c:v>20.7</c:v>
                </c:pt>
                <c:pt idx="20">
                  <c:v>10.9</c:v>
                </c:pt>
                <c:pt idx="21">
                  <c:v>21.1</c:v>
                </c:pt>
                <c:pt idx="22">
                  <c:v>16</c:v>
                </c:pt>
                <c:pt idx="23">
                  <c:v>41.8</c:v>
                </c:pt>
                <c:pt idx="24">
                  <c:v>25.6</c:v>
                </c:pt>
                <c:pt idx="25">
                  <c:v>22.8</c:v>
                </c:pt>
                <c:pt idx="26">
                  <c:v>10.3</c:v>
                </c:pt>
                <c:pt idx="27">
                  <c:v>26.7</c:v>
                </c:pt>
              </c:numCache>
            </c:numRef>
          </c:xVal>
          <c:yVal>
            <c:numRef>
              <c:f>Plan1!$D$91:$D$118</c:f>
              <c:numCache>
                <c:formatCode>0.0</c:formatCode>
                <c:ptCount val="28"/>
                <c:pt idx="0">
                  <c:v>0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0.5</c:v>
                </c:pt>
                <c:pt idx="6">
                  <c:v>0.6</c:v>
                </c:pt>
                <c:pt idx="7">
                  <c:v>0.6</c:v>
                </c:pt>
                <c:pt idx="8" formatCode="General">
                  <c:v>0.8</c:v>
                </c:pt>
                <c:pt idx="9">
                  <c:v>0.8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1</c:v>
                </c:pt>
                <c:pt idx="14">
                  <c:v>1</c:v>
                </c:pt>
                <c:pt idx="15">
                  <c:v>1.3</c:v>
                </c:pt>
                <c:pt idx="16">
                  <c:v>1.3</c:v>
                </c:pt>
                <c:pt idx="17">
                  <c:v>1.3</c:v>
                </c:pt>
                <c:pt idx="18">
                  <c:v>1.3</c:v>
                </c:pt>
                <c:pt idx="19" formatCode="General">
                  <c:v>1.4</c:v>
                </c:pt>
                <c:pt idx="20">
                  <c:v>1.4</c:v>
                </c:pt>
                <c:pt idx="21">
                  <c:v>1.4</c:v>
                </c:pt>
                <c:pt idx="22">
                  <c:v>1.5</c:v>
                </c:pt>
                <c:pt idx="23">
                  <c:v>1.6</c:v>
                </c:pt>
                <c:pt idx="24">
                  <c:v>2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5043-4836-BE8C-6FBD600EF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26256"/>
        <c:axId val="171126816"/>
      </c:scatterChart>
      <c:valAx>
        <c:axId val="171126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 dirty="0"/>
                  <a:t>Coeficiente de </a:t>
                </a:r>
                <a:r>
                  <a:rPr lang="pt-BR" sz="1600" b="1" dirty="0" smtClean="0"/>
                  <a:t>incidência/100 </a:t>
                </a:r>
                <a:r>
                  <a:rPr lang="pt-BR" sz="1600" b="1" dirty="0"/>
                  <a:t>mil </a:t>
                </a:r>
                <a:r>
                  <a:rPr lang="pt-BR" sz="1600" b="1" dirty="0" err="1"/>
                  <a:t>hab</a:t>
                </a:r>
                <a:endParaRPr lang="pt-BR" sz="1600" b="1" dirty="0"/>
              </a:p>
            </c:rich>
          </c:tx>
          <c:layout>
            <c:manualLayout>
              <c:xMode val="edge"/>
              <c:yMode val="edge"/>
              <c:x val="0.32518655556405002"/>
              <c:y val="0.91434006996230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126816"/>
        <c:crosses val="autoZero"/>
        <c:crossBetween val="midCat"/>
      </c:valAx>
      <c:valAx>
        <c:axId val="17112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/>
                  <a:t>Coeficiente de mortalidade/100 mil hab</a:t>
                </a:r>
              </a:p>
            </c:rich>
          </c:tx>
          <c:layout>
            <c:manualLayout>
              <c:xMode val="edge"/>
              <c:yMode val="edge"/>
              <c:x val="7.7669902912621399E-3"/>
              <c:y val="6.54513783990121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126256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pt-B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25369"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3BC-4115-9332-BFB1BE96288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BC-4115-9332-BFB1BE962880}"/>
              </c:ext>
            </c:extLst>
          </c:dPt>
          <c:dLbls>
            <c:dLbl>
              <c:idx val="0"/>
              <c:layout/>
              <c:spPr>
                <a:noFill/>
                <a:ln w="2536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3BC-4115-9332-BFB1BE962880}"/>
                </c:ext>
              </c:extLst>
            </c:dLbl>
            <c:dLbl>
              <c:idx val="26"/>
              <c:layout/>
              <c:spPr>
                <a:noFill/>
                <a:ln w="2536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3BC-4115-9332-BFB1BE962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'TRM-SRS 2018'!$A$5:$A$32</c:f>
              <c:strCache>
                <c:ptCount val="28"/>
                <c:pt idx="0">
                  <c:v>Januária</c:v>
                </c:pt>
                <c:pt idx="1">
                  <c:v>Montes Claros</c:v>
                </c:pt>
                <c:pt idx="2">
                  <c:v>Juiz de Fora</c:v>
                </c:pt>
                <c:pt idx="3">
                  <c:v>Teófilo Otoni</c:v>
                </c:pt>
                <c:pt idx="4">
                  <c:v>Ubá</c:v>
                </c:pt>
                <c:pt idx="5">
                  <c:v>Uberaba</c:v>
                </c:pt>
                <c:pt idx="6">
                  <c:v>Leopoldina</c:v>
                </c:pt>
                <c:pt idx="7">
                  <c:v>Barbacena</c:v>
                </c:pt>
                <c:pt idx="8">
                  <c:v>Ituiutaba</c:v>
                </c:pt>
                <c:pt idx="9">
                  <c:v>Sete Lagoas</c:v>
                </c:pt>
                <c:pt idx="10">
                  <c:v>Belo Horizonte</c:v>
                </c:pt>
                <c:pt idx="11">
                  <c:v>Itabira</c:v>
                </c:pt>
                <c:pt idx="12">
                  <c:v>Varginha</c:v>
                </c:pt>
                <c:pt idx="13">
                  <c:v>Uberlândia</c:v>
                </c:pt>
                <c:pt idx="14">
                  <c:v>Alfenas</c:v>
                </c:pt>
                <c:pt idx="15">
                  <c:v>Ponte Nova</c:v>
                </c:pt>
                <c:pt idx="16">
                  <c:v>Pirapora</c:v>
                </c:pt>
                <c:pt idx="17">
                  <c:v>Coronel Fabriciano</c:v>
                </c:pt>
                <c:pt idx="18">
                  <c:v>Pouso Alegre</c:v>
                </c:pt>
                <c:pt idx="19">
                  <c:v>Passos</c:v>
                </c:pt>
                <c:pt idx="20">
                  <c:v>Governador Valadares</c:v>
                </c:pt>
                <c:pt idx="21">
                  <c:v>Diamantina</c:v>
                </c:pt>
                <c:pt idx="22">
                  <c:v>Divinópolis</c:v>
                </c:pt>
                <c:pt idx="23">
                  <c:v>Unaí</c:v>
                </c:pt>
                <c:pt idx="24">
                  <c:v>Manhumirim</c:v>
                </c:pt>
                <c:pt idx="25">
                  <c:v>São João Del Rei</c:v>
                </c:pt>
                <c:pt idx="26">
                  <c:v>Pedra Azul</c:v>
                </c:pt>
                <c:pt idx="27">
                  <c:v>Patos de Minas</c:v>
                </c:pt>
              </c:strCache>
            </c:strRef>
          </c:cat>
          <c:val>
            <c:numRef>
              <c:f>'TRM-SRS 2018'!$D$5:$D$32</c:f>
              <c:numCache>
                <c:formatCode>0.0</c:formatCode>
                <c:ptCount val="28"/>
                <c:pt idx="0" formatCode="General">
                  <c:v>56.3</c:v>
                </c:pt>
                <c:pt idx="1">
                  <c:v>48.7</c:v>
                </c:pt>
                <c:pt idx="2">
                  <c:v>45.7</c:v>
                </c:pt>
                <c:pt idx="3">
                  <c:v>43.1</c:v>
                </c:pt>
                <c:pt idx="4">
                  <c:v>40</c:v>
                </c:pt>
                <c:pt idx="5">
                  <c:v>39.799999999999997</c:v>
                </c:pt>
                <c:pt idx="6" formatCode="General">
                  <c:v>39.1</c:v>
                </c:pt>
                <c:pt idx="7">
                  <c:v>38</c:v>
                </c:pt>
                <c:pt idx="8" formatCode="General">
                  <c:v>32</c:v>
                </c:pt>
                <c:pt idx="9">
                  <c:v>30.6</c:v>
                </c:pt>
                <c:pt idx="10">
                  <c:v>30.2</c:v>
                </c:pt>
                <c:pt idx="11">
                  <c:v>28.4</c:v>
                </c:pt>
                <c:pt idx="12">
                  <c:v>24.7</c:v>
                </c:pt>
                <c:pt idx="13">
                  <c:v>22.4</c:v>
                </c:pt>
                <c:pt idx="14">
                  <c:v>21.7</c:v>
                </c:pt>
                <c:pt idx="15">
                  <c:v>18.8</c:v>
                </c:pt>
                <c:pt idx="16" formatCode="General">
                  <c:v>18.8</c:v>
                </c:pt>
                <c:pt idx="17">
                  <c:v>14.9</c:v>
                </c:pt>
                <c:pt idx="18">
                  <c:v>14.5</c:v>
                </c:pt>
                <c:pt idx="19">
                  <c:v>13.1</c:v>
                </c:pt>
                <c:pt idx="20">
                  <c:v>10.199999999999999</c:v>
                </c:pt>
                <c:pt idx="21">
                  <c:v>7.9</c:v>
                </c:pt>
                <c:pt idx="22">
                  <c:v>7.5</c:v>
                </c:pt>
                <c:pt idx="23" formatCode="General">
                  <c:v>7.1</c:v>
                </c:pt>
                <c:pt idx="24" formatCode="General">
                  <c:v>6.9</c:v>
                </c:pt>
                <c:pt idx="25">
                  <c:v>5.9</c:v>
                </c:pt>
                <c:pt idx="26">
                  <c:v>1.9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BC-4115-9332-BFB1BE962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592832"/>
        <c:axId val="285593392"/>
      </c:barChart>
      <c:catAx>
        <c:axId val="28559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3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3392"/>
        <c:crosses val="autoZero"/>
        <c:auto val="1"/>
        <c:lblAlgn val="ctr"/>
        <c:lblOffset val="100"/>
        <c:noMultiLvlLbl val="0"/>
      </c:catAx>
      <c:valAx>
        <c:axId val="285593392"/>
        <c:scaling>
          <c:orientation val="minMax"/>
        </c:scaling>
        <c:delete val="0"/>
        <c:axPos val="l"/>
        <c:majorGridlines>
          <c:spPr>
            <a:ln w="953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4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1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2832"/>
        <c:crosses val="autoZero"/>
        <c:crossBetween val="between"/>
      </c:valAx>
      <c:spPr>
        <a:noFill/>
        <a:ln w="2536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366">
              <a:noFill/>
            </a:ln>
          </c:spPr>
          <c:invertIfNegative val="0"/>
          <c:dPt>
            <c:idx val="14"/>
            <c:invertIfNegative val="0"/>
            <c:bubble3D val="0"/>
            <c:spPr>
              <a:solidFill>
                <a:schemeClr val="accent1"/>
              </a:solidFill>
              <a:ln w="25366">
                <a:noFill/>
              </a:ln>
            </c:spPr>
            <c:extLst>
              <c:ext xmlns:c16="http://schemas.microsoft.com/office/drawing/2014/chart" uri="{C3380CC4-5D6E-409C-BE32-E72D297353CC}">
                <c16:uniqueId val="{00000001-008F-49A4-B5F4-60BCF3E33A6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 w="25366">
                <a:noFill/>
              </a:ln>
            </c:spPr>
            <c:extLst>
              <c:ext xmlns:c16="http://schemas.microsoft.com/office/drawing/2014/chart" uri="{C3380CC4-5D6E-409C-BE32-E72D297353CC}">
                <c16:uniqueId val="{00000003-008F-49A4-B5F4-60BCF3E33A6C}"/>
              </c:ext>
            </c:extLst>
          </c:dPt>
          <c:cat>
            <c:strRef>
              <c:f>Plan1!$A$3:$A$30</c:f>
              <c:strCache>
                <c:ptCount val="28"/>
                <c:pt idx="0">
                  <c:v>Ubá</c:v>
                </c:pt>
                <c:pt idx="1">
                  <c:v>São João Del Rei</c:v>
                </c:pt>
                <c:pt idx="2">
                  <c:v>Pirapora</c:v>
                </c:pt>
                <c:pt idx="3">
                  <c:v>Ponte Nova</c:v>
                </c:pt>
                <c:pt idx="4">
                  <c:v>Leopoldina</c:v>
                </c:pt>
                <c:pt idx="5">
                  <c:v>Sete Lagoas</c:v>
                </c:pt>
                <c:pt idx="6">
                  <c:v>Uberaba</c:v>
                </c:pt>
                <c:pt idx="7">
                  <c:v>Januária</c:v>
                </c:pt>
                <c:pt idx="8">
                  <c:v>Diamantina</c:v>
                </c:pt>
                <c:pt idx="9">
                  <c:v>Varginha</c:v>
                </c:pt>
                <c:pt idx="10">
                  <c:v>Alfenas</c:v>
                </c:pt>
                <c:pt idx="11">
                  <c:v>Governador Valadares</c:v>
                </c:pt>
                <c:pt idx="12">
                  <c:v>Belo Horizonte</c:v>
                </c:pt>
                <c:pt idx="13">
                  <c:v>Montes Claros</c:v>
                </c:pt>
                <c:pt idx="14">
                  <c:v>Juiz de Fora</c:v>
                </c:pt>
                <c:pt idx="15">
                  <c:v>Divinópolis</c:v>
                </c:pt>
                <c:pt idx="16">
                  <c:v>Teófilo Otoni</c:v>
                </c:pt>
                <c:pt idx="17">
                  <c:v>Passos</c:v>
                </c:pt>
                <c:pt idx="18">
                  <c:v>Ituiutaba</c:v>
                </c:pt>
                <c:pt idx="19">
                  <c:v>Coronel Fabriciano</c:v>
                </c:pt>
                <c:pt idx="20">
                  <c:v>Itabira</c:v>
                </c:pt>
                <c:pt idx="21">
                  <c:v>Pouso Alegre</c:v>
                </c:pt>
                <c:pt idx="22">
                  <c:v>Uberlândia</c:v>
                </c:pt>
                <c:pt idx="23">
                  <c:v>Barbacena</c:v>
                </c:pt>
                <c:pt idx="24">
                  <c:v>Manhumirim</c:v>
                </c:pt>
                <c:pt idx="25">
                  <c:v>Unaí</c:v>
                </c:pt>
                <c:pt idx="26">
                  <c:v>Pedra Azul</c:v>
                </c:pt>
                <c:pt idx="27">
                  <c:v>Patos de Minas</c:v>
                </c:pt>
              </c:strCache>
            </c:strRef>
          </c:cat>
          <c:val>
            <c:numRef>
              <c:f>Plan1!$D$3:$D$30</c:f>
              <c:numCache>
                <c:formatCode>0.0</c:formatCode>
                <c:ptCount val="2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85.7</c:v>
                </c:pt>
                <c:pt idx="4">
                  <c:v>83.3</c:v>
                </c:pt>
                <c:pt idx="5">
                  <c:v>75</c:v>
                </c:pt>
                <c:pt idx="6">
                  <c:v>71.400000000000006</c:v>
                </c:pt>
                <c:pt idx="7">
                  <c:v>71.400000000000006</c:v>
                </c:pt>
                <c:pt idx="8">
                  <c:v>66.7</c:v>
                </c:pt>
                <c:pt idx="9">
                  <c:v>64.3</c:v>
                </c:pt>
                <c:pt idx="10">
                  <c:v>57.1</c:v>
                </c:pt>
                <c:pt idx="11">
                  <c:v>56.3</c:v>
                </c:pt>
                <c:pt idx="12">
                  <c:v>55.7</c:v>
                </c:pt>
                <c:pt idx="13">
                  <c:v>55.2</c:v>
                </c:pt>
                <c:pt idx="14">
                  <c:v>50.7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47.4</c:v>
                </c:pt>
                <c:pt idx="20">
                  <c:v>42.9</c:v>
                </c:pt>
                <c:pt idx="21">
                  <c:v>38.9</c:v>
                </c:pt>
                <c:pt idx="22">
                  <c:v>38.9</c:v>
                </c:pt>
                <c:pt idx="23">
                  <c:v>33.299999999999997</c:v>
                </c:pt>
                <c:pt idx="24">
                  <c:v>33.299999999999997</c:v>
                </c:pt>
                <c:pt idx="25">
                  <c:v>25</c:v>
                </c:pt>
                <c:pt idx="26">
                  <c:v>16.7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8F-49A4-B5F4-60BCF3E33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595072"/>
        <c:axId val="285595632"/>
      </c:barChart>
      <c:catAx>
        <c:axId val="28559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5632"/>
        <c:crosses val="autoZero"/>
        <c:auto val="1"/>
        <c:lblAlgn val="ctr"/>
        <c:lblOffset val="100"/>
        <c:noMultiLvlLbl val="0"/>
      </c:catAx>
      <c:valAx>
        <c:axId val="285595632"/>
        <c:scaling>
          <c:orientation val="minMax"/>
        </c:scaling>
        <c:delete val="0"/>
        <c:axPos val="l"/>
        <c:majorGridlines>
          <c:spPr>
            <a:ln w="950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4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5595072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4182E-062C-4C5B-9C67-BD494B07B7E6}" type="doc">
      <dgm:prSet loTypeId="urn:microsoft.com/office/officeart/2005/8/layout/orgChart1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DA13C967-91E6-46DC-9DE2-600EAAD77F91}">
      <dgm:prSet phldrT="[Texto]" custT="1"/>
      <dgm:spPr/>
      <dgm:t>
        <a:bodyPr/>
        <a:lstStyle/>
        <a:p>
          <a:r>
            <a:rPr lang="pt-BR" altLang="pt-BR" sz="1800" b="1" dirty="0" smtClean="0">
              <a:latin typeface="+mn-lt"/>
              <a:cs typeface="Arial" panose="020B0604020202020204" pitchFamily="34" charset="0"/>
            </a:rPr>
            <a:t>614 casos de tuberculose</a:t>
          </a:r>
        </a:p>
        <a:p>
          <a:r>
            <a:rPr lang="pt-BR" altLang="pt-BR" sz="1800" b="1" dirty="0" smtClean="0">
              <a:latin typeface="+mn-lt"/>
              <a:cs typeface="Arial" panose="020B0604020202020204" pitchFamily="34" charset="0"/>
            </a:rPr>
            <a:t>com tratamento especial</a:t>
          </a:r>
          <a:endParaRPr lang="pt-BR" sz="1800" dirty="0">
            <a:latin typeface="+mn-lt"/>
            <a:cs typeface="Arial" panose="020B0604020202020204" pitchFamily="34" charset="0"/>
          </a:endParaRPr>
        </a:p>
      </dgm:t>
    </dgm:pt>
    <dgm:pt modelId="{781B30B7-F4DC-4395-97C9-DD9C015C8EF6}" type="parTrans" cxnId="{D674A9C0-973D-42F6-A34D-57B7BEC2638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B273D-09AC-408D-912F-03B3A3BC0234}" type="sibTrans" cxnId="{D674A9C0-973D-42F6-A34D-57B7BEC2638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6AFCB-0A33-4E32-9620-77AB59506441}">
      <dgm:prSet phldrT="[Texto]" custT="1"/>
      <dgm:spPr/>
      <dgm:t>
        <a:bodyPr/>
        <a:lstStyle/>
        <a:p>
          <a:r>
            <a:rPr lang="pt-BR" altLang="pt-BR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267 (43,5%) tuberculose drogarresistente </a:t>
          </a:r>
          <a:endParaRPr lang="pt-BR" sz="18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FF79E556-7C45-484C-BDEF-37EE0AE93EC2}" type="parTrans" cxnId="{07E2120A-7CA6-456D-9F4F-886D53A71C35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0BBFB4-9B98-4153-9A42-E34665249D02}" type="sibTrans" cxnId="{07E2120A-7CA6-456D-9F4F-886D53A71C35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92F66F-E346-491F-9D80-9C54BC108ABA}">
      <dgm:prSet phldrT="[Texto]" custT="1"/>
      <dgm:spPr/>
      <dgm:t>
        <a:bodyPr/>
        <a:lstStyle/>
        <a:p>
          <a:r>
            <a:rPr lang="pt-BR" altLang="pt-BR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184 (30%) tuberculose com esquema especial </a:t>
          </a:r>
          <a:endParaRPr lang="pt-BR" sz="18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EC88ACF3-E52C-4482-9EAF-9C2A78012F31}" type="parTrans" cxnId="{ED4EF5C1-88B5-4376-AC0E-462D7925565F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0B5046-90F5-44A4-A7DA-D0158BF78DAD}" type="sibTrans" cxnId="{ED4EF5C1-88B5-4376-AC0E-462D7925565F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DCF0A-D95E-44F3-A4C7-868F2CBBB573}">
      <dgm:prSet custT="1"/>
      <dgm:spPr/>
      <dgm:t>
        <a:bodyPr/>
        <a:lstStyle/>
        <a:p>
          <a:r>
            <a:rPr lang="pt-BR" altLang="pt-BR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163 (26,5%) micobacteriose não tuberculosa</a:t>
          </a:r>
          <a:endParaRPr lang="pt-BR" altLang="pt-BR" sz="1800" b="1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9D742B1F-AEC7-4F4E-A58B-7628AB0539B5}" type="parTrans" cxnId="{4E7B3366-A3FF-4F7D-A031-47A4EE209876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BCC45-4819-48D3-8A2E-79CA5174C920}" type="sibTrans" cxnId="{4E7B3366-A3FF-4F7D-A031-47A4EE209876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38C90E-5337-49C0-81B1-60AE99E563A3}" type="pres">
      <dgm:prSet presAssocID="{8B94182E-062C-4C5B-9C67-BD494B07B7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CCE8634-6EFB-4426-A2F7-E4DB0209F127}" type="pres">
      <dgm:prSet presAssocID="{DA13C967-91E6-46DC-9DE2-600EAAD77F91}" presName="hierRoot1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8BE178E8-6348-4FEE-AF51-1B312ABA44FD}" type="pres">
      <dgm:prSet presAssocID="{DA13C967-91E6-46DC-9DE2-600EAAD77F91}" presName="rootComposite1" presStyleCnt="0"/>
      <dgm:spPr/>
      <dgm:t>
        <a:bodyPr/>
        <a:lstStyle/>
        <a:p>
          <a:endParaRPr lang="pt-BR"/>
        </a:p>
      </dgm:t>
    </dgm:pt>
    <dgm:pt modelId="{627126B6-9CAC-42A5-AD09-BE6BFAC6BE3B}" type="pres">
      <dgm:prSet presAssocID="{DA13C967-91E6-46DC-9DE2-600EAAD77F91}" presName="rootText1" presStyleLbl="node0" presStyleIdx="0" presStyleCnt="1" custScaleX="16902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D80F75D-BE5B-40C1-B7CB-AAFB98C2931D}" type="pres">
      <dgm:prSet presAssocID="{DA13C967-91E6-46DC-9DE2-600EAAD77F9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B0A31154-0D24-4AF3-B042-A921D69629BA}" type="pres">
      <dgm:prSet presAssocID="{DA13C967-91E6-46DC-9DE2-600EAAD77F91}" presName="hierChild2" presStyleCnt="0"/>
      <dgm:spPr/>
      <dgm:t>
        <a:bodyPr/>
        <a:lstStyle/>
        <a:p>
          <a:endParaRPr lang="pt-BR"/>
        </a:p>
      </dgm:t>
    </dgm:pt>
    <dgm:pt modelId="{FE8E186E-4FB8-4CC1-92E9-247E94412509}" type="pres">
      <dgm:prSet presAssocID="{FF79E556-7C45-484C-BDEF-37EE0AE93EC2}" presName="Name37" presStyleLbl="parChTrans1D2" presStyleIdx="0" presStyleCnt="3"/>
      <dgm:spPr/>
      <dgm:t>
        <a:bodyPr/>
        <a:lstStyle/>
        <a:p>
          <a:endParaRPr lang="pt-BR"/>
        </a:p>
      </dgm:t>
    </dgm:pt>
    <dgm:pt modelId="{BD116435-7A3C-4C21-A4ED-F4B5DA8E79AA}" type="pres">
      <dgm:prSet presAssocID="{3206AFCB-0A33-4E32-9620-77AB59506441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957A5B2C-BBD3-472B-B34B-99A446986B6E}" type="pres">
      <dgm:prSet presAssocID="{3206AFCB-0A33-4E32-9620-77AB59506441}" presName="rootComposite" presStyleCnt="0"/>
      <dgm:spPr/>
      <dgm:t>
        <a:bodyPr/>
        <a:lstStyle/>
        <a:p>
          <a:endParaRPr lang="pt-BR"/>
        </a:p>
      </dgm:t>
    </dgm:pt>
    <dgm:pt modelId="{30BD9A05-4419-4765-97F2-99E5EE1D2661}" type="pres">
      <dgm:prSet presAssocID="{3206AFCB-0A33-4E32-9620-77AB59506441}" presName="rootText" presStyleLbl="node2" presStyleIdx="0" presStyleCnt="3" custLinFactNeighborX="-4394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DF4D368-713D-4A20-B76E-6F0118D7A566}" type="pres">
      <dgm:prSet presAssocID="{3206AFCB-0A33-4E32-9620-77AB59506441}" presName="rootConnector" presStyleLbl="node2" presStyleIdx="0" presStyleCnt="3"/>
      <dgm:spPr/>
      <dgm:t>
        <a:bodyPr/>
        <a:lstStyle/>
        <a:p>
          <a:endParaRPr lang="pt-BR"/>
        </a:p>
      </dgm:t>
    </dgm:pt>
    <dgm:pt modelId="{EA3C62D1-296A-4377-A0DF-A8BF8BA72508}" type="pres">
      <dgm:prSet presAssocID="{3206AFCB-0A33-4E32-9620-77AB59506441}" presName="hierChild4" presStyleCnt="0"/>
      <dgm:spPr/>
      <dgm:t>
        <a:bodyPr/>
        <a:lstStyle/>
        <a:p>
          <a:endParaRPr lang="pt-BR"/>
        </a:p>
      </dgm:t>
    </dgm:pt>
    <dgm:pt modelId="{163ABEDE-A65C-4665-955A-A1761CC1291D}" type="pres">
      <dgm:prSet presAssocID="{3206AFCB-0A33-4E32-9620-77AB59506441}" presName="hierChild5" presStyleCnt="0"/>
      <dgm:spPr/>
      <dgm:t>
        <a:bodyPr/>
        <a:lstStyle/>
        <a:p>
          <a:endParaRPr lang="pt-BR"/>
        </a:p>
      </dgm:t>
    </dgm:pt>
    <dgm:pt modelId="{6A30AD63-0109-4148-845A-952347192405}" type="pres">
      <dgm:prSet presAssocID="{EC88ACF3-E52C-4482-9EAF-9C2A78012F31}" presName="Name37" presStyleLbl="parChTrans1D2" presStyleIdx="1" presStyleCnt="3"/>
      <dgm:spPr/>
      <dgm:t>
        <a:bodyPr/>
        <a:lstStyle/>
        <a:p>
          <a:endParaRPr lang="pt-BR"/>
        </a:p>
      </dgm:t>
    </dgm:pt>
    <dgm:pt modelId="{F8F4A0FD-95B9-43F7-857D-54DC6DEF4869}" type="pres">
      <dgm:prSet presAssocID="{6492F66F-E346-491F-9D80-9C54BC108ABA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7590D837-686E-4193-B09B-29DBE17798CC}" type="pres">
      <dgm:prSet presAssocID="{6492F66F-E346-491F-9D80-9C54BC108ABA}" presName="rootComposite" presStyleCnt="0"/>
      <dgm:spPr/>
      <dgm:t>
        <a:bodyPr/>
        <a:lstStyle/>
        <a:p>
          <a:endParaRPr lang="pt-BR"/>
        </a:p>
      </dgm:t>
    </dgm:pt>
    <dgm:pt modelId="{8EE41A4D-E31C-4774-A39C-AC12835767A0}" type="pres">
      <dgm:prSet presAssocID="{6492F66F-E346-491F-9D80-9C54BC108AB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20262C0-E62D-4369-A6E6-9BACD180B235}" type="pres">
      <dgm:prSet presAssocID="{6492F66F-E346-491F-9D80-9C54BC108ABA}" presName="rootConnector" presStyleLbl="node2" presStyleIdx="1" presStyleCnt="3"/>
      <dgm:spPr/>
      <dgm:t>
        <a:bodyPr/>
        <a:lstStyle/>
        <a:p>
          <a:endParaRPr lang="pt-BR"/>
        </a:p>
      </dgm:t>
    </dgm:pt>
    <dgm:pt modelId="{0EBB553C-2CD9-42B6-9498-476DC0D872E2}" type="pres">
      <dgm:prSet presAssocID="{6492F66F-E346-491F-9D80-9C54BC108ABA}" presName="hierChild4" presStyleCnt="0"/>
      <dgm:spPr/>
      <dgm:t>
        <a:bodyPr/>
        <a:lstStyle/>
        <a:p>
          <a:endParaRPr lang="pt-BR"/>
        </a:p>
      </dgm:t>
    </dgm:pt>
    <dgm:pt modelId="{BAA562EB-2E11-4408-BCF5-BE076DC01F81}" type="pres">
      <dgm:prSet presAssocID="{6492F66F-E346-491F-9D80-9C54BC108ABA}" presName="hierChild5" presStyleCnt="0"/>
      <dgm:spPr/>
      <dgm:t>
        <a:bodyPr/>
        <a:lstStyle/>
        <a:p>
          <a:endParaRPr lang="pt-BR"/>
        </a:p>
      </dgm:t>
    </dgm:pt>
    <dgm:pt modelId="{137E69E2-F71F-42F5-AFEC-66265D6D9019}" type="pres">
      <dgm:prSet presAssocID="{9D742B1F-AEC7-4F4E-A58B-7628AB0539B5}" presName="Name37" presStyleLbl="parChTrans1D2" presStyleIdx="2" presStyleCnt="3"/>
      <dgm:spPr/>
      <dgm:t>
        <a:bodyPr/>
        <a:lstStyle/>
        <a:p>
          <a:endParaRPr lang="pt-BR"/>
        </a:p>
      </dgm:t>
    </dgm:pt>
    <dgm:pt modelId="{F509EAD4-0289-4E5B-AD45-96CAAE429181}" type="pres">
      <dgm:prSet presAssocID="{ACCDCF0A-D95E-44F3-A4C7-868F2CBBB573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E521A3D8-7102-4EC3-93AC-49B247114292}" type="pres">
      <dgm:prSet presAssocID="{ACCDCF0A-D95E-44F3-A4C7-868F2CBBB573}" presName="rootComposite" presStyleCnt="0"/>
      <dgm:spPr/>
      <dgm:t>
        <a:bodyPr/>
        <a:lstStyle/>
        <a:p>
          <a:endParaRPr lang="pt-BR"/>
        </a:p>
      </dgm:t>
    </dgm:pt>
    <dgm:pt modelId="{654CB71B-678A-4F80-811C-97AA0600136C}" type="pres">
      <dgm:prSet presAssocID="{ACCDCF0A-D95E-44F3-A4C7-868F2CBBB573}" presName="rootText" presStyleLbl="node2" presStyleIdx="2" presStyleCnt="3" custLinFactNeighborX="35576" custLinFactNeighborY="139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AC85A79-3C58-494A-8C56-B757EC54C222}" type="pres">
      <dgm:prSet presAssocID="{ACCDCF0A-D95E-44F3-A4C7-868F2CBBB573}" presName="rootConnector" presStyleLbl="node2" presStyleIdx="2" presStyleCnt="3"/>
      <dgm:spPr/>
      <dgm:t>
        <a:bodyPr/>
        <a:lstStyle/>
        <a:p>
          <a:endParaRPr lang="pt-BR"/>
        </a:p>
      </dgm:t>
    </dgm:pt>
    <dgm:pt modelId="{42D19D3F-2A84-461D-9AA2-0EA098678AB1}" type="pres">
      <dgm:prSet presAssocID="{ACCDCF0A-D95E-44F3-A4C7-868F2CBBB573}" presName="hierChild4" presStyleCnt="0"/>
      <dgm:spPr/>
      <dgm:t>
        <a:bodyPr/>
        <a:lstStyle/>
        <a:p>
          <a:endParaRPr lang="pt-BR"/>
        </a:p>
      </dgm:t>
    </dgm:pt>
    <dgm:pt modelId="{BA28697A-93E7-4022-8AFA-B910BBFA9500}" type="pres">
      <dgm:prSet presAssocID="{ACCDCF0A-D95E-44F3-A4C7-868F2CBBB573}" presName="hierChild5" presStyleCnt="0"/>
      <dgm:spPr/>
      <dgm:t>
        <a:bodyPr/>
        <a:lstStyle/>
        <a:p>
          <a:endParaRPr lang="pt-BR"/>
        </a:p>
      </dgm:t>
    </dgm:pt>
    <dgm:pt modelId="{79AADEDF-CCBE-4A32-AEC9-16181A7612D0}" type="pres">
      <dgm:prSet presAssocID="{DA13C967-91E6-46DC-9DE2-600EAAD77F91}" presName="hierChild3" presStyleCnt="0"/>
      <dgm:spPr/>
      <dgm:t>
        <a:bodyPr/>
        <a:lstStyle/>
        <a:p>
          <a:endParaRPr lang="pt-BR"/>
        </a:p>
      </dgm:t>
    </dgm:pt>
  </dgm:ptLst>
  <dgm:cxnLst>
    <dgm:cxn modelId="{F073649B-D9D9-442E-B2B1-24989285D502}" type="presOf" srcId="{DA13C967-91E6-46DC-9DE2-600EAAD77F91}" destId="{627126B6-9CAC-42A5-AD09-BE6BFAC6BE3B}" srcOrd="0" destOrd="0" presId="urn:microsoft.com/office/officeart/2005/8/layout/orgChart1"/>
    <dgm:cxn modelId="{D978E95A-A2C9-47C7-945B-830A35EF9CC3}" type="presOf" srcId="{ACCDCF0A-D95E-44F3-A4C7-868F2CBBB573}" destId="{654CB71B-678A-4F80-811C-97AA0600136C}" srcOrd="0" destOrd="0" presId="urn:microsoft.com/office/officeart/2005/8/layout/orgChart1"/>
    <dgm:cxn modelId="{8B771CB3-49DF-49FD-A6BD-F58B634EAC83}" type="presOf" srcId="{3206AFCB-0A33-4E32-9620-77AB59506441}" destId="{ADF4D368-713D-4A20-B76E-6F0118D7A566}" srcOrd="1" destOrd="0" presId="urn:microsoft.com/office/officeart/2005/8/layout/orgChart1"/>
    <dgm:cxn modelId="{ADE49D91-CB97-4F62-9BA1-55C55A8D425C}" type="presOf" srcId="{9D742B1F-AEC7-4F4E-A58B-7628AB0539B5}" destId="{137E69E2-F71F-42F5-AFEC-66265D6D9019}" srcOrd="0" destOrd="0" presId="urn:microsoft.com/office/officeart/2005/8/layout/orgChart1"/>
    <dgm:cxn modelId="{AD34DFFB-C61D-444A-B8BE-F00B50A51332}" type="presOf" srcId="{3206AFCB-0A33-4E32-9620-77AB59506441}" destId="{30BD9A05-4419-4765-97F2-99E5EE1D2661}" srcOrd="0" destOrd="0" presId="urn:microsoft.com/office/officeart/2005/8/layout/orgChart1"/>
    <dgm:cxn modelId="{07E2120A-7CA6-456D-9F4F-886D53A71C35}" srcId="{DA13C967-91E6-46DC-9DE2-600EAAD77F91}" destId="{3206AFCB-0A33-4E32-9620-77AB59506441}" srcOrd="0" destOrd="0" parTransId="{FF79E556-7C45-484C-BDEF-37EE0AE93EC2}" sibTransId="{A30BBFB4-9B98-4153-9A42-E34665249D02}"/>
    <dgm:cxn modelId="{748EE967-7C01-4409-BDC5-BBA72B5D1EBD}" type="presOf" srcId="{6492F66F-E346-491F-9D80-9C54BC108ABA}" destId="{520262C0-E62D-4369-A6E6-9BACD180B235}" srcOrd="1" destOrd="0" presId="urn:microsoft.com/office/officeart/2005/8/layout/orgChart1"/>
    <dgm:cxn modelId="{12B6A1B1-412F-4B33-9859-0C52BBFCB082}" type="presOf" srcId="{6492F66F-E346-491F-9D80-9C54BC108ABA}" destId="{8EE41A4D-E31C-4774-A39C-AC12835767A0}" srcOrd="0" destOrd="0" presId="urn:microsoft.com/office/officeart/2005/8/layout/orgChart1"/>
    <dgm:cxn modelId="{ED4EF5C1-88B5-4376-AC0E-462D7925565F}" srcId="{DA13C967-91E6-46DC-9DE2-600EAAD77F91}" destId="{6492F66F-E346-491F-9D80-9C54BC108ABA}" srcOrd="1" destOrd="0" parTransId="{EC88ACF3-E52C-4482-9EAF-9C2A78012F31}" sibTransId="{3D0B5046-90F5-44A4-A7DA-D0158BF78DAD}"/>
    <dgm:cxn modelId="{92B6A664-5659-48D6-9F60-90492AAB3F8C}" type="presOf" srcId="{FF79E556-7C45-484C-BDEF-37EE0AE93EC2}" destId="{FE8E186E-4FB8-4CC1-92E9-247E94412509}" srcOrd="0" destOrd="0" presId="urn:microsoft.com/office/officeart/2005/8/layout/orgChart1"/>
    <dgm:cxn modelId="{ECCF4638-B996-4AF0-A7B4-6B3E58180D5A}" type="presOf" srcId="{EC88ACF3-E52C-4482-9EAF-9C2A78012F31}" destId="{6A30AD63-0109-4148-845A-952347192405}" srcOrd="0" destOrd="0" presId="urn:microsoft.com/office/officeart/2005/8/layout/orgChart1"/>
    <dgm:cxn modelId="{0F497B86-4009-4FB7-B124-89CFFF8923E2}" type="presOf" srcId="{ACCDCF0A-D95E-44F3-A4C7-868F2CBBB573}" destId="{DAC85A79-3C58-494A-8C56-B757EC54C222}" srcOrd="1" destOrd="0" presId="urn:microsoft.com/office/officeart/2005/8/layout/orgChart1"/>
    <dgm:cxn modelId="{36AF1D9E-1574-4EBE-8062-67A6F8FD87B8}" type="presOf" srcId="{DA13C967-91E6-46DC-9DE2-600EAAD77F91}" destId="{2D80F75D-BE5B-40C1-B7CB-AAFB98C2931D}" srcOrd="1" destOrd="0" presId="urn:microsoft.com/office/officeart/2005/8/layout/orgChart1"/>
    <dgm:cxn modelId="{D674A9C0-973D-42F6-A34D-57B7BEC26381}" srcId="{8B94182E-062C-4C5B-9C67-BD494B07B7E6}" destId="{DA13C967-91E6-46DC-9DE2-600EAAD77F91}" srcOrd="0" destOrd="0" parTransId="{781B30B7-F4DC-4395-97C9-DD9C015C8EF6}" sibTransId="{6EFB273D-09AC-408D-912F-03B3A3BC0234}"/>
    <dgm:cxn modelId="{4E7B3366-A3FF-4F7D-A031-47A4EE209876}" srcId="{DA13C967-91E6-46DC-9DE2-600EAAD77F91}" destId="{ACCDCF0A-D95E-44F3-A4C7-868F2CBBB573}" srcOrd="2" destOrd="0" parTransId="{9D742B1F-AEC7-4F4E-A58B-7628AB0539B5}" sibTransId="{315BCC45-4819-48D3-8A2E-79CA5174C920}"/>
    <dgm:cxn modelId="{F6AACAB9-000E-4C15-94E4-1E354FD0272D}" type="presOf" srcId="{8B94182E-062C-4C5B-9C67-BD494B07B7E6}" destId="{9338C90E-5337-49C0-81B1-60AE99E563A3}" srcOrd="0" destOrd="0" presId="urn:microsoft.com/office/officeart/2005/8/layout/orgChart1"/>
    <dgm:cxn modelId="{445EF396-4C1D-433D-A97A-ECA5306B3117}" type="presParOf" srcId="{9338C90E-5337-49C0-81B1-60AE99E563A3}" destId="{0CCE8634-6EFB-4426-A2F7-E4DB0209F127}" srcOrd="0" destOrd="0" presId="urn:microsoft.com/office/officeart/2005/8/layout/orgChart1"/>
    <dgm:cxn modelId="{069D346D-7BA2-4221-8C15-69FD9B08B687}" type="presParOf" srcId="{0CCE8634-6EFB-4426-A2F7-E4DB0209F127}" destId="{8BE178E8-6348-4FEE-AF51-1B312ABA44FD}" srcOrd="0" destOrd="0" presId="urn:microsoft.com/office/officeart/2005/8/layout/orgChart1"/>
    <dgm:cxn modelId="{55E36867-629F-4B42-9218-5884AABFAECD}" type="presParOf" srcId="{8BE178E8-6348-4FEE-AF51-1B312ABA44FD}" destId="{627126B6-9CAC-42A5-AD09-BE6BFAC6BE3B}" srcOrd="0" destOrd="0" presId="urn:microsoft.com/office/officeart/2005/8/layout/orgChart1"/>
    <dgm:cxn modelId="{62D19D8A-93BE-4A98-B4C6-8C8E380259D4}" type="presParOf" srcId="{8BE178E8-6348-4FEE-AF51-1B312ABA44FD}" destId="{2D80F75D-BE5B-40C1-B7CB-AAFB98C2931D}" srcOrd="1" destOrd="0" presId="urn:microsoft.com/office/officeart/2005/8/layout/orgChart1"/>
    <dgm:cxn modelId="{A9940F89-09C6-4FA5-9181-35BE9FEA1A68}" type="presParOf" srcId="{0CCE8634-6EFB-4426-A2F7-E4DB0209F127}" destId="{B0A31154-0D24-4AF3-B042-A921D69629BA}" srcOrd="1" destOrd="0" presId="urn:microsoft.com/office/officeart/2005/8/layout/orgChart1"/>
    <dgm:cxn modelId="{ABA4FFF2-9C84-4F3D-9B25-5B9AA1937CD1}" type="presParOf" srcId="{B0A31154-0D24-4AF3-B042-A921D69629BA}" destId="{FE8E186E-4FB8-4CC1-92E9-247E94412509}" srcOrd="0" destOrd="0" presId="urn:microsoft.com/office/officeart/2005/8/layout/orgChart1"/>
    <dgm:cxn modelId="{3C3D759F-432E-4360-B109-2F45CE52CA4E}" type="presParOf" srcId="{B0A31154-0D24-4AF3-B042-A921D69629BA}" destId="{BD116435-7A3C-4C21-A4ED-F4B5DA8E79AA}" srcOrd="1" destOrd="0" presId="urn:microsoft.com/office/officeart/2005/8/layout/orgChart1"/>
    <dgm:cxn modelId="{F7CA4101-0FFB-4E98-A419-AD3F2EEF9C52}" type="presParOf" srcId="{BD116435-7A3C-4C21-A4ED-F4B5DA8E79AA}" destId="{957A5B2C-BBD3-472B-B34B-99A446986B6E}" srcOrd="0" destOrd="0" presId="urn:microsoft.com/office/officeart/2005/8/layout/orgChart1"/>
    <dgm:cxn modelId="{73FD8326-69CF-4759-849F-79D796692DE4}" type="presParOf" srcId="{957A5B2C-BBD3-472B-B34B-99A446986B6E}" destId="{30BD9A05-4419-4765-97F2-99E5EE1D2661}" srcOrd="0" destOrd="0" presId="urn:microsoft.com/office/officeart/2005/8/layout/orgChart1"/>
    <dgm:cxn modelId="{9B7C53DE-71B8-4758-A1AA-0F4E34CB211B}" type="presParOf" srcId="{957A5B2C-BBD3-472B-B34B-99A446986B6E}" destId="{ADF4D368-713D-4A20-B76E-6F0118D7A566}" srcOrd="1" destOrd="0" presId="urn:microsoft.com/office/officeart/2005/8/layout/orgChart1"/>
    <dgm:cxn modelId="{9FD76EB4-1DB1-49FB-A803-32C7D3A48ADB}" type="presParOf" srcId="{BD116435-7A3C-4C21-A4ED-F4B5DA8E79AA}" destId="{EA3C62D1-296A-4377-A0DF-A8BF8BA72508}" srcOrd="1" destOrd="0" presId="urn:microsoft.com/office/officeart/2005/8/layout/orgChart1"/>
    <dgm:cxn modelId="{7AA8E0FF-A3E0-4A4A-A8A2-E29D4E82FD29}" type="presParOf" srcId="{BD116435-7A3C-4C21-A4ED-F4B5DA8E79AA}" destId="{163ABEDE-A65C-4665-955A-A1761CC1291D}" srcOrd="2" destOrd="0" presId="urn:microsoft.com/office/officeart/2005/8/layout/orgChart1"/>
    <dgm:cxn modelId="{A36E6AB1-6DFB-4E1C-B760-68D1ECFB0DFD}" type="presParOf" srcId="{B0A31154-0D24-4AF3-B042-A921D69629BA}" destId="{6A30AD63-0109-4148-845A-952347192405}" srcOrd="2" destOrd="0" presId="urn:microsoft.com/office/officeart/2005/8/layout/orgChart1"/>
    <dgm:cxn modelId="{4790C001-2444-4F25-A4A1-5809AC703A93}" type="presParOf" srcId="{B0A31154-0D24-4AF3-B042-A921D69629BA}" destId="{F8F4A0FD-95B9-43F7-857D-54DC6DEF4869}" srcOrd="3" destOrd="0" presId="urn:microsoft.com/office/officeart/2005/8/layout/orgChart1"/>
    <dgm:cxn modelId="{AF34AB7F-3A39-4322-B759-6C522A75B2AB}" type="presParOf" srcId="{F8F4A0FD-95B9-43F7-857D-54DC6DEF4869}" destId="{7590D837-686E-4193-B09B-29DBE17798CC}" srcOrd="0" destOrd="0" presId="urn:microsoft.com/office/officeart/2005/8/layout/orgChart1"/>
    <dgm:cxn modelId="{7EE45682-E613-43AA-876E-7764F8673FD9}" type="presParOf" srcId="{7590D837-686E-4193-B09B-29DBE17798CC}" destId="{8EE41A4D-E31C-4774-A39C-AC12835767A0}" srcOrd="0" destOrd="0" presId="urn:microsoft.com/office/officeart/2005/8/layout/orgChart1"/>
    <dgm:cxn modelId="{3D5EB68B-91F7-4DC9-8732-CAB96FEB33B2}" type="presParOf" srcId="{7590D837-686E-4193-B09B-29DBE17798CC}" destId="{520262C0-E62D-4369-A6E6-9BACD180B235}" srcOrd="1" destOrd="0" presId="urn:microsoft.com/office/officeart/2005/8/layout/orgChart1"/>
    <dgm:cxn modelId="{853F3102-A9B4-4191-94AD-F5E095746AF7}" type="presParOf" srcId="{F8F4A0FD-95B9-43F7-857D-54DC6DEF4869}" destId="{0EBB553C-2CD9-42B6-9498-476DC0D872E2}" srcOrd="1" destOrd="0" presId="urn:microsoft.com/office/officeart/2005/8/layout/orgChart1"/>
    <dgm:cxn modelId="{5907EA94-B2DE-4384-BF4E-4E9A0A597A01}" type="presParOf" srcId="{F8F4A0FD-95B9-43F7-857D-54DC6DEF4869}" destId="{BAA562EB-2E11-4408-BCF5-BE076DC01F81}" srcOrd="2" destOrd="0" presId="urn:microsoft.com/office/officeart/2005/8/layout/orgChart1"/>
    <dgm:cxn modelId="{37E4F9B3-078F-475A-A21C-29BA30BD07E4}" type="presParOf" srcId="{B0A31154-0D24-4AF3-B042-A921D69629BA}" destId="{137E69E2-F71F-42F5-AFEC-66265D6D9019}" srcOrd="4" destOrd="0" presId="urn:microsoft.com/office/officeart/2005/8/layout/orgChart1"/>
    <dgm:cxn modelId="{625900C7-E9C7-40E4-9538-872ABB2AA695}" type="presParOf" srcId="{B0A31154-0D24-4AF3-B042-A921D69629BA}" destId="{F509EAD4-0289-4E5B-AD45-96CAAE429181}" srcOrd="5" destOrd="0" presId="urn:microsoft.com/office/officeart/2005/8/layout/orgChart1"/>
    <dgm:cxn modelId="{54CBBB8A-A389-4DFF-8007-42C16FF2D9C9}" type="presParOf" srcId="{F509EAD4-0289-4E5B-AD45-96CAAE429181}" destId="{E521A3D8-7102-4EC3-93AC-49B247114292}" srcOrd="0" destOrd="0" presId="urn:microsoft.com/office/officeart/2005/8/layout/orgChart1"/>
    <dgm:cxn modelId="{CEE82126-D779-400C-A54B-DC2FC7E2C9A3}" type="presParOf" srcId="{E521A3D8-7102-4EC3-93AC-49B247114292}" destId="{654CB71B-678A-4F80-811C-97AA0600136C}" srcOrd="0" destOrd="0" presId="urn:microsoft.com/office/officeart/2005/8/layout/orgChart1"/>
    <dgm:cxn modelId="{AF0E4BE3-E5B5-4D33-BBE0-9013B7F20284}" type="presParOf" srcId="{E521A3D8-7102-4EC3-93AC-49B247114292}" destId="{DAC85A79-3C58-494A-8C56-B757EC54C222}" srcOrd="1" destOrd="0" presId="urn:microsoft.com/office/officeart/2005/8/layout/orgChart1"/>
    <dgm:cxn modelId="{8478288C-379E-4D85-9974-A3293B26C34C}" type="presParOf" srcId="{F509EAD4-0289-4E5B-AD45-96CAAE429181}" destId="{42D19D3F-2A84-461D-9AA2-0EA098678AB1}" srcOrd="1" destOrd="0" presId="urn:microsoft.com/office/officeart/2005/8/layout/orgChart1"/>
    <dgm:cxn modelId="{AA0E7523-7C30-476C-933F-193073F71998}" type="presParOf" srcId="{F509EAD4-0289-4E5B-AD45-96CAAE429181}" destId="{BA28697A-93E7-4022-8AFA-B910BBFA9500}" srcOrd="2" destOrd="0" presId="urn:microsoft.com/office/officeart/2005/8/layout/orgChart1"/>
    <dgm:cxn modelId="{D3DED60C-6994-4C75-864C-61659CC66629}" type="presParOf" srcId="{0CCE8634-6EFB-4426-A2F7-E4DB0209F127}" destId="{79AADEDF-CCBE-4A32-AEC9-16181A761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4182E-062C-4C5B-9C67-BD494B07B7E6}" type="doc">
      <dgm:prSet loTypeId="urn:microsoft.com/office/officeart/2005/8/layout/orgChart1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DA13C967-91E6-46DC-9DE2-600EAAD77F91}">
      <dgm:prSet phldrT="[Texto]" custT="1"/>
      <dgm:spPr/>
      <dgm:t>
        <a:bodyPr/>
        <a:lstStyle/>
        <a:p>
          <a:r>
            <a:rPr lang="pt-BR" sz="1800" b="1" dirty="0" smtClean="0">
              <a:latin typeface="+mn-lt"/>
              <a:cs typeface="Arial" panose="020B0604020202020204" pitchFamily="34" charset="0"/>
            </a:rPr>
            <a:t>267 casos novos de tuberculose drogarresistente</a:t>
          </a:r>
          <a:endParaRPr lang="pt-BR" sz="1800" b="1" dirty="0">
            <a:latin typeface="+mn-lt"/>
            <a:cs typeface="Arial" panose="020B0604020202020204" pitchFamily="34" charset="0"/>
          </a:endParaRPr>
        </a:p>
      </dgm:t>
    </dgm:pt>
    <dgm:pt modelId="{781B30B7-F4DC-4395-97C9-DD9C015C8EF6}" type="parTrans" cxnId="{D674A9C0-973D-42F6-A34D-57B7BEC2638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B273D-09AC-408D-912F-03B3A3BC0234}" type="sibTrans" cxnId="{D674A9C0-973D-42F6-A34D-57B7BEC2638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6AFCB-0A33-4E32-9620-77AB59506441}">
      <dgm:prSet phldrT="[Texto]" custT="1"/>
      <dgm:spPr/>
      <dgm:t>
        <a:bodyPr/>
        <a:lstStyle/>
        <a:p>
          <a:r>
            <a:rPr lang="pt-BR" sz="1800" b="1" dirty="0" smtClean="0">
              <a:latin typeface="+mn-lt"/>
              <a:cs typeface="Arial" panose="020B0604020202020204" pitchFamily="34" charset="0"/>
            </a:rPr>
            <a:t>187 (70%) multirresistência </a:t>
          </a:r>
          <a:endParaRPr lang="pt-BR" sz="1800" b="1" dirty="0">
            <a:latin typeface="+mn-lt"/>
            <a:cs typeface="Arial" panose="020B0604020202020204" pitchFamily="34" charset="0"/>
          </a:endParaRPr>
        </a:p>
      </dgm:t>
    </dgm:pt>
    <dgm:pt modelId="{FF79E556-7C45-484C-BDEF-37EE0AE93EC2}" type="parTrans" cxnId="{07E2120A-7CA6-456D-9F4F-886D53A71C35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0BBFB4-9B98-4153-9A42-E34665249D02}" type="sibTrans" cxnId="{07E2120A-7CA6-456D-9F4F-886D53A71C35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DCF0A-D95E-44F3-A4C7-868F2CBBB573}">
      <dgm:prSet custT="1"/>
      <dgm:spPr/>
      <dgm:t>
        <a:bodyPr/>
        <a:lstStyle/>
        <a:p>
          <a:r>
            <a:rPr lang="pt-BR" altLang="pt-BR" sz="1800" b="1" dirty="0" smtClean="0">
              <a:latin typeface="+mn-lt"/>
              <a:cs typeface="Arial" panose="020B0604020202020204" pitchFamily="34" charset="0"/>
            </a:rPr>
            <a:t>54 (20,2%) monorresistência</a:t>
          </a:r>
          <a:endParaRPr lang="pt-BR" altLang="pt-BR" sz="1800" b="1" dirty="0">
            <a:latin typeface="+mn-lt"/>
            <a:cs typeface="Arial" panose="020B0604020202020204" pitchFamily="34" charset="0"/>
          </a:endParaRPr>
        </a:p>
      </dgm:t>
    </dgm:pt>
    <dgm:pt modelId="{9D742B1F-AEC7-4F4E-A58B-7628AB0539B5}" type="parTrans" cxnId="{4E7B3366-A3FF-4F7D-A031-47A4EE209876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BCC45-4819-48D3-8A2E-79CA5174C920}" type="sibTrans" cxnId="{4E7B3366-A3FF-4F7D-A031-47A4EE209876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17BD7-8B5F-47B1-B6F1-066D186B6E5B}">
      <dgm:prSet custT="1"/>
      <dgm:spPr/>
      <dgm:t>
        <a:bodyPr/>
        <a:lstStyle/>
        <a:p>
          <a:r>
            <a:rPr lang="pt-BR" sz="1800" b="1" dirty="0" smtClean="0"/>
            <a:t>21 (7,9%) polirresistência </a:t>
          </a:r>
          <a:endParaRPr lang="pt-BR" sz="1800" b="1" dirty="0"/>
        </a:p>
      </dgm:t>
    </dgm:pt>
    <dgm:pt modelId="{EC03738A-E4A0-40B7-813D-D91A2CE736C9}" type="parTrans" cxnId="{698EF7CA-FDC7-4EEE-97C3-02506350CC31}">
      <dgm:prSet/>
      <dgm:spPr/>
      <dgm:t>
        <a:bodyPr/>
        <a:lstStyle/>
        <a:p>
          <a:endParaRPr lang="pt-BR"/>
        </a:p>
      </dgm:t>
    </dgm:pt>
    <dgm:pt modelId="{BCC53775-664C-46A9-A097-836F80515091}" type="sibTrans" cxnId="{698EF7CA-FDC7-4EEE-97C3-02506350CC31}">
      <dgm:prSet/>
      <dgm:spPr/>
      <dgm:t>
        <a:bodyPr/>
        <a:lstStyle/>
        <a:p>
          <a:endParaRPr lang="pt-BR"/>
        </a:p>
      </dgm:t>
    </dgm:pt>
    <dgm:pt modelId="{EDC8DA05-C72E-4473-9415-1D52E6AE76AF}">
      <dgm:prSet custT="1"/>
      <dgm:spPr/>
      <dgm:t>
        <a:bodyPr/>
        <a:lstStyle/>
        <a:p>
          <a:r>
            <a:rPr lang="pt-BR" sz="1800" b="1" dirty="0" smtClean="0"/>
            <a:t>5 (1,8%) resistência extensiva </a:t>
          </a:r>
          <a:endParaRPr lang="pt-BR" sz="1800" b="1" dirty="0"/>
        </a:p>
      </dgm:t>
    </dgm:pt>
    <dgm:pt modelId="{837A8F5F-D828-4641-84B0-F7BF3ECDA593}" type="parTrans" cxnId="{846F7E52-6206-452F-81AD-35D69C4A551F}">
      <dgm:prSet/>
      <dgm:spPr/>
      <dgm:t>
        <a:bodyPr/>
        <a:lstStyle/>
        <a:p>
          <a:endParaRPr lang="pt-BR"/>
        </a:p>
      </dgm:t>
    </dgm:pt>
    <dgm:pt modelId="{A67798A3-FB13-4F25-925E-D452E7423D12}" type="sibTrans" cxnId="{846F7E52-6206-452F-81AD-35D69C4A551F}">
      <dgm:prSet/>
      <dgm:spPr/>
      <dgm:t>
        <a:bodyPr/>
        <a:lstStyle/>
        <a:p>
          <a:endParaRPr lang="pt-BR"/>
        </a:p>
      </dgm:t>
    </dgm:pt>
    <dgm:pt modelId="{9338C90E-5337-49C0-81B1-60AE99E563A3}" type="pres">
      <dgm:prSet presAssocID="{8B94182E-062C-4C5B-9C67-BD494B07B7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CCE8634-6EFB-4426-A2F7-E4DB0209F127}" type="pres">
      <dgm:prSet presAssocID="{DA13C967-91E6-46DC-9DE2-600EAAD77F91}" presName="hierRoot1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8BE178E8-6348-4FEE-AF51-1B312ABA44FD}" type="pres">
      <dgm:prSet presAssocID="{DA13C967-91E6-46DC-9DE2-600EAAD77F91}" presName="rootComposite1" presStyleCnt="0"/>
      <dgm:spPr/>
      <dgm:t>
        <a:bodyPr/>
        <a:lstStyle/>
        <a:p>
          <a:endParaRPr lang="pt-BR"/>
        </a:p>
      </dgm:t>
    </dgm:pt>
    <dgm:pt modelId="{627126B6-9CAC-42A5-AD09-BE6BFAC6BE3B}" type="pres">
      <dgm:prSet presAssocID="{DA13C967-91E6-46DC-9DE2-600EAAD77F91}" presName="rootText1" presStyleLbl="node0" presStyleIdx="0" presStyleCnt="1" custScaleX="200358" custScaleY="137442" custLinFactNeighborX="-4586" custLinFactNeighborY="-9890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D80F75D-BE5B-40C1-B7CB-AAFB98C2931D}" type="pres">
      <dgm:prSet presAssocID="{DA13C967-91E6-46DC-9DE2-600EAAD77F91}" presName="rootConnector1" presStyleLbl="node1" presStyleIdx="0" presStyleCnt="0"/>
      <dgm:spPr/>
      <dgm:t>
        <a:bodyPr/>
        <a:lstStyle/>
        <a:p>
          <a:endParaRPr lang="pt-BR"/>
        </a:p>
      </dgm:t>
    </dgm:pt>
    <dgm:pt modelId="{B0A31154-0D24-4AF3-B042-A921D69629BA}" type="pres">
      <dgm:prSet presAssocID="{DA13C967-91E6-46DC-9DE2-600EAAD77F91}" presName="hierChild2" presStyleCnt="0"/>
      <dgm:spPr/>
      <dgm:t>
        <a:bodyPr/>
        <a:lstStyle/>
        <a:p>
          <a:endParaRPr lang="pt-BR"/>
        </a:p>
      </dgm:t>
    </dgm:pt>
    <dgm:pt modelId="{FE8E186E-4FB8-4CC1-92E9-247E94412509}" type="pres">
      <dgm:prSet presAssocID="{FF79E556-7C45-484C-BDEF-37EE0AE93EC2}" presName="Name37" presStyleLbl="parChTrans1D2" presStyleIdx="0" presStyleCnt="4"/>
      <dgm:spPr/>
      <dgm:t>
        <a:bodyPr/>
        <a:lstStyle/>
        <a:p>
          <a:endParaRPr lang="pt-BR"/>
        </a:p>
      </dgm:t>
    </dgm:pt>
    <dgm:pt modelId="{BD116435-7A3C-4C21-A4ED-F4B5DA8E79AA}" type="pres">
      <dgm:prSet presAssocID="{3206AFCB-0A33-4E32-9620-77AB59506441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957A5B2C-BBD3-472B-B34B-99A446986B6E}" type="pres">
      <dgm:prSet presAssocID="{3206AFCB-0A33-4E32-9620-77AB59506441}" presName="rootComposite" presStyleCnt="0"/>
      <dgm:spPr/>
      <dgm:t>
        <a:bodyPr/>
        <a:lstStyle/>
        <a:p>
          <a:endParaRPr lang="pt-BR"/>
        </a:p>
      </dgm:t>
    </dgm:pt>
    <dgm:pt modelId="{30BD9A05-4419-4765-97F2-99E5EE1D2661}" type="pres">
      <dgm:prSet presAssocID="{3206AFCB-0A33-4E32-9620-77AB59506441}" presName="rootText" presStyleLbl="node2" presStyleIdx="0" presStyleCnt="4" custScaleX="164774" custScaleY="15071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DF4D368-713D-4A20-B76E-6F0118D7A566}" type="pres">
      <dgm:prSet presAssocID="{3206AFCB-0A33-4E32-9620-77AB59506441}" presName="rootConnector" presStyleLbl="node2" presStyleIdx="0" presStyleCnt="4"/>
      <dgm:spPr/>
      <dgm:t>
        <a:bodyPr/>
        <a:lstStyle/>
        <a:p>
          <a:endParaRPr lang="pt-BR"/>
        </a:p>
      </dgm:t>
    </dgm:pt>
    <dgm:pt modelId="{EA3C62D1-296A-4377-A0DF-A8BF8BA72508}" type="pres">
      <dgm:prSet presAssocID="{3206AFCB-0A33-4E32-9620-77AB59506441}" presName="hierChild4" presStyleCnt="0"/>
      <dgm:spPr/>
      <dgm:t>
        <a:bodyPr/>
        <a:lstStyle/>
        <a:p>
          <a:endParaRPr lang="pt-BR"/>
        </a:p>
      </dgm:t>
    </dgm:pt>
    <dgm:pt modelId="{163ABEDE-A65C-4665-955A-A1761CC1291D}" type="pres">
      <dgm:prSet presAssocID="{3206AFCB-0A33-4E32-9620-77AB59506441}" presName="hierChild5" presStyleCnt="0"/>
      <dgm:spPr/>
      <dgm:t>
        <a:bodyPr/>
        <a:lstStyle/>
        <a:p>
          <a:endParaRPr lang="pt-BR"/>
        </a:p>
      </dgm:t>
    </dgm:pt>
    <dgm:pt modelId="{137E69E2-F71F-42F5-AFEC-66265D6D9019}" type="pres">
      <dgm:prSet presAssocID="{9D742B1F-AEC7-4F4E-A58B-7628AB0539B5}" presName="Name37" presStyleLbl="parChTrans1D2" presStyleIdx="1" presStyleCnt="4"/>
      <dgm:spPr/>
      <dgm:t>
        <a:bodyPr/>
        <a:lstStyle/>
        <a:p>
          <a:endParaRPr lang="pt-BR"/>
        </a:p>
      </dgm:t>
    </dgm:pt>
    <dgm:pt modelId="{F509EAD4-0289-4E5B-AD45-96CAAE429181}" type="pres">
      <dgm:prSet presAssocID="{ACCDCF0A-D95E-44F3-A4C7-868F2CBBB573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E521A3D8-7102-4EC3-93AC-49B247114292}" type="pres">
      <dgm:prSet presAssocID="{ACCDCF0A-D95E-44F3-A4C7-868F2CBBB573}" presName="rootComposite" presStyleCnt="0"/>
      <dgm:spPr/>
      <dgm:t>
        <a:bodyPr/>
        <a:lstStyle/>
        <a:p>
          <a:endParaRPr lang="pt-BR"/>
        </a:p>
      </dgm:t>
    </dgm:pt>
    <dgm:pt modelId="{654CB71B-678A-4F80-811C-97AA0600136C}" type="pres">
      <dgm:prSet presAssocID="{ACCDCF0A-D95E-44F3-A4C7-868F2CBBB573}" presName="rootText" presStyleLbl="node2" presStyleIdx="1" presStyleCnt="4" custScaleX="156543" custScaleY="15408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AC85A79-3C58-494A-8C56-B757EC54C222}" type="pres">
      <dgm:prSet presAssocID="{ACCDCF0A-D95E-44F3-A4C7-868F2CBBB573}" presName="rootConnector" presStyleLbl="node2" presStyleIdx="1" presStyleCnt="4"/>
      <dgm:spPr/>
      <dgm:t>
        <a:bodyPr/>
        <a:lstStyle/>
        <a:p>
          <a:endParaRPr lang="pt-BR"/>
        </a:p>
      </dgm:t>
    </dgm:pt>
    <dgm:pt modelId="{42D19D3F-2A84-461D-9AA2-0EA098678AB1}" type="pres">
      <dgm:prSet presAssocID="{ACCDCF0A-D95E-44F3-A4C7-868F2CBBB573}" presName="hierChild4" presStyleCnt="0"/>
      <dgm:spPr/>
      <dgm:t>
        <a:bodyPr/>
        <a:lstStyle/>
        <a:p>
          <a:endParaRPr lang="pt-BR"/>
        </a:p>
      </dgm:t>
    </dgm:pt>
    <dgm:pt modelId="{BA28697A-93E7-4022-8AFA-B910BBFA9500}" type="pres">
      <dgm:prSet presAssocID="{ACCDCF0A-D95E-44F3-A4C7-868F2CBBB573}" presName="hierChild5" presStyleCnt="0"/>
      <dgm:spPr/>
      <dgm:t>
        <a:bodyPr/>
        <a:lstStyle/>
        <a:p>
          <a:endParaRPr lang="pt-BR"/>
        </a:p>
      </dgm:t>
    </dgm:pt>
    <dgm:pt modelId="{DFECF311-711D-4539-B3BE-0FF1772EE032}" type="pres">
      <dgm:prSet presAssocID="{EC03738A-E4A0-40B7-813D-D91A2CE736C9}" presName="Name37" presStyleLbl="parChTrans1D2" presStyleIdx="2" presStyleCnt="4"/>
      <dgm:spPr/>
      <dgm:t>
        <a:bodyPr/>
        <a:lstStyle/>
        <a:p>
          <a:endParaRPr lang="pt-BR"/>
        </a:p>
      </dgm:t>
    </dgm:pt>
    <dgm:pt modelId="{3F0B7E21-CB64-4828-BFA5-2209FDEBCEF4}" type="pres">
      <dgm:prSet presAssocID="{69A17BD7-8B5F-47B1-B6F1-066D186B6E5B}" presName="hierRoot2" presStyleCnt="0">
        <dgm:presLayoutVars>
          <dgm:hierBranch val="init"/>
        </dgm:presLayoutVars>
      </dgm:prSet>
      <dgm:spPr/>
    </dgm:pt>
    <dgm:pt modelId="{CE4BF6CF-9ABA-4FB3-B85C-5ADA975112B5}" type="pres">
      <dgm:prSet presAssocID="{69A17BD7-8B5F-47B1-B6F1-066D186B6E5B}" presName="rootComposite" presStyleCnt="0"/>
      <dgm:spPr/>
    </dgm:pt>
    <dgm:pt modelId="{1D2BBB49-A285-46D9-823A-49669076AF04}" type="pres">
      <dgm:prSet presAssocID="{69A17BD7-8B5F-47B1-B6F1-066D186B6E5B}" presName="rootText" presStyleLbl="node2" presStyleIdx="2" presStyleCnt="4" custScaleX="137660" custScaleY="15269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28A8241-FB7F-4698-8F26-A6149977531B}" type="pres">
      <dgm:prSet presAssocID="{69A17BD7-8B5F-47B1-B6F1-066D186B6E5B}" presName="rootConnector" presStyleLbl="node2" presStyleIdx="2" presStyleCnt="4"/>
      <dgm:spPr/>
      <dgm:t>
        <a:bodyPr/>
        <a:lstStyle/>
        <a:p>
          <a:endParaRPr lang="pt-BR"/>
        </a:p>
      </dgm:t>
    </dgm:pt>
    <dgm:pt modelId="{AD8D4A04-F290-4504-BA4B-C99A90154123}" type="pres">
      <dgm:prSet presAssocID="{69A17BD7-8B5F-47B1-B6F1-066D186B6E5B}" presName="hierChild4" presStyleCnt="0"/>
      <dgm:spPr/>
    </dgm:pt>
    <dgm:pt modelId="{E61D0477-3D0A-4BF3-8B7A-EAEDF6BBB9AA}" type="pres">
      <dgm:prSet presAssocID="{69A17BD7-8B5F-47B1-B6F1-066D186B6E5B}" presName="hierChild5" presStyleCnt="0"/>
      <dgm:spPr/>
    </dgm:pt>
    <dgm:pt modelId="{9AE159C9-1463-4D06-BEA1-E1547D4D520B}" type="pres">
      <dgm:prSet presAssocID="{837A8F5F-D828-4641-84B0-F7BF3ECDA593}" presName="Name37" presStyleLbl="parChTrans1D2" presStyleIdx="3" presStyleCnt="4"/>
      <dgm:spPr/>
      <dgm:t>
        <a:bodyPr/>
        <a:lstStyle/>
        <a:p>
          <a:endParaRPr lang="pt-BR"/>
        </a:p>
      </dgm:t>
    </dgm:pt>
    <dgm:pt modelId="{1B88F80C-42C6-435C-96A0-B84CE46908BA}" type="pres">
      <dgm:prSet presAssocID="{EDC8DA05-C72E-4473-9415-1D52E6AE76AF}" presName="hierRoot2" presStyleCnt="0">
        <dgm:presLayoutVars>
          <dgm:hierBranch val="init"/>
        </dgm:presLayoutVars>
      </dgm:prSet>
      <dgm:spPr/>
    </dgm:pt>
    <dgm:pt modelId="{C85BAEB5-D1E6-4660-9DCE-AE2BB59B7152}" type="pres">
      <dgm:prSet presAssocID="{EDC8DA05-C72E-4473-9415-1D52E6AE76AF}" presName="rootComposite" presStyleCnt="0"/>
      <dgm:spPr/>
    </dgm:pt>
    <dgm:pt modelId="{87FF7492-82B1-405E-B9EE-4099F7DA0012}" type="pres">
      <dgm:prSet presAssocID="{EDC8DA05-C72E-4473-9415-1D52E6AE76AF}" presName="rootText" presStyleLbl="node2" presStyleIdx="3" presStyleCnt="4" custScaleX="121713" custScaleY="15107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FBCB6DD-6A54-419C-B7B7-1A095D3D3735}" type="pres">
      <dgm:prSet presAssocID="{EDC8DA05-C72E-4473-9415-1D52E6AE76AF}" presName="rootConnector" presStyleLbl="node2" presStyleIdx="3" presStyleCnt="4"/>
      <dgm:spPr/>
      <dgm:t>
        <a:bodyPr/>
        <a:lstStyle/>
        <a:p>
          <a:endParaRPr lang="pt-BR"/>
        </a:p>
      </dgm:t>
    </dgm:pt>
    <dgm:pt modelId="{678F2508-398F-4CD9-B2A0-0F5AE42617EB}" type="pres">
      <dgm:prSet presAssocID="{EDC8DA05-C72E-4473-9415-1D52E6AE76AF}" presName="hierChild4" presStyleCnt="0"/>
      <dgm:spPr/>
    </dgm:pt>
    <dgm:pt modelId="{EE9918F4-031A-4577-AB5E-5F7E5C176723}" type="pres">
      <dgm:prSet presAssocID="{EDC8DA05-C72E-4473-9415-1D52E6AE76AF}" presName="hierChild5" presStyleCnt="0"/>
      <dgm:spPr/>
    </dgm:pt>
    <dgm:pt modelId="{79AADEDF-CCBE-4A32-AEC9-16181A7612D0}" type="pres">
      <dgm:prSet presAssocID="{DA13C967-91E6-46DC-9DE2-600EAAD77F91}" presName="hierChild3" presStyleCnt="0"/>
      <dgm:spPr/>
      <dgm:t>
        <a:bodyPr/>
        <a:lstStyle/>
        <a:p>
          <a:endParaRPr lang="pt-BR"/>
        </a:p>
      </dgm:t>
    </dgm:pt>
  </dgm:ptLst>
  <dgm:cxnLst>
    <dgm:cxn modelId="{A198AC45-FC5F-461A-B6A6-00026BBA49AF}" type="presOf" srcId="{DA13C967-91E6-46DC-9DE2-600EAAD77F91}" destId="{2D80F75D-BE5B-40C1-B7CB-AAFB98C2931D}" srcOrd="1" destOrd="0" presId="urn:microsoft.com/office/officeart/2005/8/layout/orgChart1"/>
    <dgm:cxn modelId="{698EF7CA-FDC7-4EEE-97C3-02506350CC31}" srcId="{DA13C967-91E6-46DC-9DE2-600EAAD77F91}" destId="{69A17BD7-8B5F-47B1-B6F1-066D186B6E5B}" srcOrd="2" destOrd="0" parTransId="{EC03738A-E4A0-40B7-813D-D91A2CE736C9}" sibTransId="{BCC53775-664C-46A9-A097-836F80515091}"/>
    <dgm:cxn modelId="{4E7B3366-A3FF-4F7D-A031-47A4EE209876}" srcId="{DA13C967-91E6-46DC-9DE2-600EAAD77F91}" destId="{ACCDCF0A-D95E-44F3-A4C7-868F2CBBB573}" srcOrd="1" destOrd="0" parTransId="{9D742B1F-AEC7-4F4E-A58B-7628AB0539B5}" sibTransId="{315BCC45-4819-48D3-8A2E-79CA5174C920}"/>
    <dgm:cxn modelId="{FC199D11-8846-4F4D-B8EF-4DCBA5EE0327}" type="presOf" srcId="{69A17BD7-8B5F-47B1-B6F1-066D186B6E5B}" destId="{428A8241-FB7F-4698-8F26-A6149977531B}" srcOrd="1" destOrd="0" presId="urn:microsoft.com/office/officeart/2005/8/layout/orgChart1"/>
    <dgm:cxn modelId="{07E2120A-7CA6-456D-9F4F-886D53A71C35}" srcId="{DA13C967-91E6-46DC-9DE2-600EAAD77F91}" destId="{3206AFCB-0A33-4E32-9620-77AB59506441}" srcOrd="0" destOrd="0" parTransId="{FF79E556-7C45-484C-BDEF-37EE0AE93EC2}" sibTransId="{A30BBFB4-9B98-4153-9A42-E34665249D02}"/>
    <dgm:cxn modelId="{24726350-03A1-4199-8466-BAA6333B7649}" type="presOf" srcId="{837A8F5F-D828-4641-84B0-F7BF3ECDA593}" destId="{9AE159C9-1463-4D06-BEA1-E1547D4D520B}" srcOrd="0" destOrd="0" presId="urn:microsoft.com/office/officeart/2005/8/layout/orgChart1"/>
    <dgm:cxn modelId="{8295FAB0-B74F-4D71-B1A3-85774CE4BAD6}" type="presOf" srcId="{69A17BD7-8B5F-47B1-B6F1-066D186B6E5B}" destId="{1D2BBB49-A285-46D9-823A-49669076AF04}" srcOrd="0" destOrd="0" presId="urn:microsoft.com/office/officeart/2005/8/layout/orgChart1"/>
    <dgm:cxn modelId="{345ED92B-7252-43B2-B9B7-41B0BE65468E}" type="presOf" srcId="{3206AFCB-0A33-4E32-9620-77AB59506441}" destId="{30BD9A05-4419-4765-97F2-99E5EE1D2661}" srcOrd="0" destOrd="0" presId="urn:microsoft.com/office/officeart/2005/8/layout/orgChart1"/>
    <dgm:cxn modelId="{0B127236-74EE-45FD-8551-65A70C10299E}" type="presOf" srcId="{ACCDCF0A-D95E-44F3-A4C7-868F2CBBB573}" destId="{DAC85A79-3C58-494A-8C56-B757EC54C222}" srcOrd="1" destOrd="0" presId="urn:microsoft.com/office/officeart/2005/8/layout/orgChart1"/>
    <dgm:cxn modelId="{AAA8087D-58AF-4719-B9C3-68376CB046B6}" type="presOf" srcId="{EDC8DA05-C72E-4473-9415-1D52E6AE76AF}" destId="{4FBCB6DD-6A54-419C-B7B7-1A095D3D3735}" srcOrd="1" destOrd="0" presId="urn:microsoft.com/office/officeart/2005/8/layout/orgChart1"/>
    <dgm:cxn modelId="{D5D501D4-DB96-460D-9905-94DD2E2F4602}" type="presOf" srcId="{9D742B1F-AEC7-4F4E-A58B-7628AB0539B5}" destId="{137E69E2-F71F-42F5-AFEC-66265D6D9019}" srcOrd="0" destOrd="0" presId="urn:microsoft.com/office/officeart/2005/8/layout/orgChart1"/>
    <dgm:cxn modelId="{2FC341C0-7642-45C9-B538-5657ABACCDD9}" type="presOf" srcId="{FF79E556-7C45-484C-BDEF-37EE0AE93EC2}" destId="{FE8E186E-4FB8-4CC1-92E9-247E94412509}" srcOrd="0" destOrd="0" presId="urn:microsoft.com/office/officeart/2005/8/layout/orgChart1"/>
    <dgm:cxn modelId="{AB0F471B-E177-457C-8440-29CC5613858F}" type="presOf" srcId="{3206AFCB-0A33-4E32-9620-77AB59506441}" destId="{ADF4D368-713D-4A20-B76E-6F0118D7A566}" srcOrd="1" destOrd="0" presId="urn:microsoft.com/office/officeart/2005/8/layout/orgChart1"/>
    <dgm:cxn modelId="{D674A9C0-973D-42F6-A34D-57B7BEC26381}" srcId="{8B94182E-062C-4C5B-9C67-BD494B07B7E6}" destId="{DA13C967-91E6-46DC-9DE2-600EAAD77F91}" srcOrd="0" destOrd="0" parTransId="{781B30B7-F4DC-4395-97C9-DD9C015C8EF6}" sibTransId="{6EFB273D-09AC-408D-912F-03B3A3BC0234}"/>
    <dgm:cxn modelId="{23045B41-196B-4DF3-805F-BBC8BE7DF412}" type="presOf" srcId="{8B94182E-062C-4C5B-9C67-BD494B07B7E6}" destId="{9338C90E-5337-49C0-81B1-60AE99E563A3}" srcOrd="0" destOrd="0" presId="urn:microsoft.com/office/officeart/2005/8/layout/orgChart1"/>
    <dgm:cxn modelId="{EF1D102D-A206-4606-BF56-04029923B42E}" type="presOf" srcId="{EDC8DA05-C72E-4473-9415-1D52E6AE76AF}" destId="{87FF7492-82B1-405E-B9EE-4099F7DA0012}" srcOrd="0" destOrd="0" presId="urn:microsoft.com/office/officeart/2005/8/layout/orgChart1"/>
    <dgm:cxn modelId="{79A05EA1-6731-4C7D-BAC6-02171E18E24F}" type="presOf" srcId="{ACCDCF0A-D95E-44F3-A4C7-868F2CBBB573}" destId="{654CB71B-678A-4F80-811C-97AA0600136C}" srcOrd="0" destOrd="0" presId="urn:microsoft.com/office/officeart/2005/8/layout/orgChart1"/>
    <dgm:cxn modelId="{B9708B7E-28D7-4350-8B68-5C246F3FA523}" type="presOf" srcId="{EC03738A-E4A0-40B7-813D-D91A2CE736C9}" destId="{DFECF311-711D-4539-B3BE-0FF1772EE032}" srcOrd="0" destOrd="0" presId="urn:microsoft.com/office/officeart/2005/8/layout/orgChart1"/>
    <dgm:cxn modelId="{9E2DE1BC-A775-4A2D-870E-62CE50C0275F}" type="presOf" srcId="{DA13C967-91E6-46DC-9DE2-600EAAD77F91}" destId="{627126B6-9CAC-42A5-AD09-BE6BFAC6BE3B}" srcOrd="0" destOrd="0" presId="urn:microsoft.com/office/officeart/2005/8/layout/orgChart1"/>
    <dgm:cxn modelId="{846F7E52-6206-452F-81AD-35D69C4A551F}" srcId="{DA13C967-91E6-46DC-9DE2-600EAAD77F91}" destId="{EDC8DA05-C72E-4473-9415-1D52E6AE76AF}" srcOrd="3" destOrd="0" parTransId="{837A8F5F-D828-4641-84B0-F7BF3ECDA593}" sibTransId="{A67798A3-FB13-4F25-925E-D452E7423D12}"/>
    <dgm:cxn modelId="{136385A0-5803-4AB3-AB8C-E1FE3D36A298}" type="presParOf" srcId="{9338C90E-5337-49C0-81B1-60AE99E563A3}" destId="{0CCE8634-6EFB-4426-A2F7-E4DB0209F127}" srcOrd="0" destOrd="0" presId="urn:microsoft.com/office/officeart/2005/8/layout/orgChart1"/>
    <dgm:cxn modelId="{60E0F1F1-C390-45F6-BC53-706D2FE4EC69}" type="presParOf" srcId="{0CCE8634-6EFB-4426-A2F7-E4DB0209F127}" destId="{8BE178E8-6348-4FEE-AF51-1B312ABA44FD}" srcOrd="0" destOrd="0" presId="urn:microsoft.com/office/officeart/2005/8/layout/orgChart1"/>
    <dgm:cxn modelId="{057D67DB-0E92-4874-8EA8-BC6B5E18F2DC}" type="presParOf" srcId="{8BE178E8-6348-4FEE-AF51-1B312ABA44FD}" destId="{627126B6-9CAC-42A5-AD09-BE6BFAC6BE3B}" srcOrd="0" destOrd="0" presId="urn:microsoft.com/office/officeart/2005/8/layout/orgChart1"/>
    <dgm:cxn modelId="{F4110BC6-06CD-4B6B-9FB1-F06ACA5F8243}" type="presParOf" srcId="{8BE178E8-6348-4FEE-AF51-1B312ABA44FD}" destId="{2D80F75D-BE5B-40C1-B7CB-AAFB98C2931D}" srcOrd="1" destOrd="0" presId="urn:microsoft.com/office/officeart/2005/8/layout/orgChart1"/>
    <dgm:cxn modelId="{8DE326B2-1FD1-4056-AE1A-D56DF699E917}" type="presParOf" srcId="{0CCE8634-6EFB-4426-A2F7-E4DB0209F127}" destId="{B0A31154-0D24-4AF3-B042-A921D69629BA}" srcOrd="1" destOrd="0" presId="urn:microsoft.com/office/officeart/2005/8/layout/orgChart1"/>
    <dgm:cxn modelId="{A3C913F5-CD8F-4CD0-99B0-91C1B55815C4}" type="presParOf" srcId="{B0A31154-0D24-4AF3-B042-A921D69629BA}" destId="{FE8E186E-4FB8-4CC1-92E9-247E94412509}" srcOrd="0" destOrd="0" presId="urn:microsoft.com/office/officeart/2005/8/layout/orgChart1"/>
    <dgm:cxn modelId="{63718542-FD97-4DB3-8D7C-3941CB71B666}" type="presParOf" srcId="{B0A31154-0D24-4AF3-B042-A921D69629BA}" destId="{BD116435-7A3C-4C21-A4ED-F4B5DA8E79AA}" srcOrd="1" destOrd="0" presId="urn:microsoft.com/office/officeart/2005/8/layout/orgChart1"/>
    <dgm:cxn modelId="{B7458087-0E18-459E-8CC7-C25B20801CF1}" type="presParOf" srcId="{BD116435-7A3C-4C21-A4ED-F4B5DA8E79AA}" destId="{957A5B2C-BBD3-472B-B34B-99A446986B6E}" srcOrd="0" destOrd="0" presId="urn:microsoft.com/office/officeart/2005/8/layout/orgChart1"/>
    <dgm:cxn modelId="{4A93171E-DCC5-430D-8C71-ADFCBD387BE8}" type="presParOf" srcId="{957A5B2C-BBD3-472B-B34B-99A446986B6E}" destId="{30BD9A05-4419-4765-97F2-99E5EE1D2661}" srcOrd="0" destOrd="0" presId="urn:microsoft.com/office/officeart/2005/8/layout/orgChart1"/>
    <dgm:cxn modelId="{9EC70CF3-692B-485C-9794-5316DE0E38A9}" type="presParOf" srcId="{957A5B2C-BBD3-472B-B34B-99A446986B6E}" destId="{ADF4D368-713D-4A20-B76E-6F0118D7A566}" srcOrd="1" destOrd="0" presId="urn:microsoft.com/office/officeart/2005/8/layout/orgChart1"/>
    <dgm:cxn modelId="{4589BCBA-8D14-49E3-8DD3-E2D66888A35A}" type="presParOf" srcId="{BD116435-7A3C-4C21-A4ED-F4B5DA8E79AA}" destId="{EA3C62D1-296A-4377-A0DF-A8BF8BA72508}" srcOrd="1" destOrd="0" presId="urn:microsoft.com/office/officeart/2005/8/layout/orgChart1"/>
    <dgm:cxn modelId="{B770029A-D0B5-4FCC-94CB-94A61F3C5A65}" type="presParOf" srcId="{BD116435-7A3C-4C21-A4ED-F4B5DA8E79AA}" destId="{163ABEDE-A65C-4665-955A-A1761CC1291D}" srcOrd="2" destOrd="0" presId="urn:microsoft.com/office/officeart/2005/8/layout/orgChart1"/>
    <dgm:cxn modelId="{BFDDF4CE-10FE-4133-850F-809B2B1513AA}" type="presParOf" srcId="{B0A31154-0D24-4AF3-B042-A921D69629BA}" destId="{137E69E2-F71F-42F5-AFEC-66265D6D9019}" srcOrd="2" destOrd="0" presId="urn:microsoft.com/office/officeart/2005/8/layout/orgChart1"/>
    <dgm:cxn modelId="{9ED64C94-CC29-4E57-8D6A-83BDC60CFA38}" type="presParOf" srcId="{B0A31154-0D24-4AF3-B042-A921D69629BA}" destId="{F509EAD4-0289-4E5B-AD45-96CAAE429181}" srcOrd="3" destOrd="0" presId="urn:microsoft.com/office/officeart/2005/8/layout/orgChart1"/>
    <dgm:cxn modelId="{D5577B9A-FA48-40DA-949A-4C525B301676}" type="presParOf" srcId="{F509EAD4-0289-4E5B-AD45-96CAAE429181}" destId="{E521A3D8-7102-4EC3-93AC-49B247114292}" srcOrd="0" destOrd="0" presId="urn:microsoft.com/office/officeart/2005/8/layout/orgChart1"/>
    <dgm:cxn modelId="{6938E5AF-DEE1-43EF-A5D3-CBB010B569F4}" type="presParOf" srcId="{E521A3D8-7102-4EC3-93AC-49B247114292}" destId="{654CB71B-678A-4F80-811C-97AA0600136C}" srcOrd="0" destOrd="0" presId="urn:microsoft.com/office/officeart/2005/8/layout/orgChart1"/>
    <dgm:cxn modelId="{49290B31-4DF9-41F3-ADF1-08C73E66B231}" type="presParOf" srcId="{E521A3D8-7102-4EC3-93AC-49B247114292}" destId="{DAC85A79-3C58-494A-8C56-B757EC54C222}" srcOrd="1" destOrd="0" presId="urn:microsoft.com/office/officeart/2005/8/layout/orgChart1"/>
    <dgm:cxn modelId="{18C4D04E-9E43-4F9B-81B4-8E52269BE162}" type="presParOf" srcId="{F509EAD4-0289-4E5B-AD45-96CAAE429181}" destId="{42D19D3F-2A84-461D-9AA2-0EA098678AB1}" srcOrd="1" destOrd="0" presId="urn:microsoft.com/office/officeart/2005/8/layout/orgChart1"/>
    <dgm:cxn modelId="{B3408460-A6C5-4887-B170-7FC59C0C81BC}" type="presParOf" srcId="{F509EAD4-0289-4E5B-AD45-96CAAE429181}" destId="{BA28697A-93E7-4022-8AFA-B910BBFA9500}" srcOrd="2" destOrd="0" presId="urn:microsoft.com/office/officeart/2005/8/layout/orgChart1"/>
    <dgm:cxn modelId="{014B3E3D-E798-4DB2-8EDC-85553190B5BD}" type="presParOf" srcId="{B0A31154-0D24-4AF3-B042-A921D69629BA}" destId="{DFECF311-711D-4539-B3BE-0FF1772EE032}" srcOrd="4" destOrd="0" presId="urn:microsoft.com/office/officeart/2005/8/layout/orgChart1"/>
    <dgm:cxn modelId="{B0EC0E55-40E9-4E7C-AF67-D13FB1EE327A}" type="presParOf" srcId="{B0A31154-0D24-4AF3-B042-A921D69629BA}" destId="{3F0B7E21-CB64-4828-BFA5-2209FDEBCEF4}" srcOrd="5" destOrd="0" presId="urn:microsoft.com/office/officeart/2005/8/layout/orgChart1"/>
    <dgm:cxn modelId="{BD3D6F5F-83E8-4360-B3BF-0AE4020A685D}" type="presParOf" srcId="{3F0B7E21-CB64-4828-BFA5-2209FDEBCEF4}" destId="{CE4BF6CF-9ABA-4FB3-B85C-5ADA975112B5}" srcOrd="0" destOrd="0" presId="urn:microsoft.com/office/officeart/2005/8/layout/orgChart1"/>
    <dgm:cxn modelId="{D1995364-34EB-4F96-AE72-667E72100E6B}" type="presParOf" srcId="{CE4BF6CF-9ABA-4FB3-B85C-5ADA975112B5}" destId="{1D2BBB49-A285-46D9-823A-49669076AF04}" srcOrd="0" destOrd="0" presId="urn:microsoft.com/office/officeart/2005/8/layout/orgChart1"/>
    <dgm:cxn modelId="{37CCDAA3-4571-41A9-B7FA-2689EADF4F08}" type="presParOf" srcId="{CE4BF6CF-9ABA-4FB3-B85C-5ADA975112B5}" destId="{428A8241-FB7F-4698-8F26-A6149977531B}" srcOrd="1" destOrd="0" presId="urn:microsoft.com/office/officeart/2005/8/layout/orgChart1"/>
    <dgm:cxn modelId="{D6A77236-D773-4F30-A1D2-E8C535D27BDD}" type="presParOf" srcId="{3F0B7E21-CB64-4828-BFA5-2209FDEBCEF4}" destId="{AD8D4A04-F290-4504-BA4B-C99A90154123}" srcOrd="1" destOrd="0" presId="urn:microsoft.com/office/officeart/2005/8/layout/orgChart1"/>
    <dgm:cxn modelId="{AD1422E4-4A88-45C3-B5C0-CE98921A057B}" type="presParOf" srcId="{3F0B7E21-CB64-4828-BFA5-2209FDEBCEF4}" destId="{E61D0477-3D0A-4BF3-8B7A-EAEDF6BBB9AA}" srcOrd="2" destOrd="0" presId="urn:microsoft.com/office/officeart/2005/8/layout/orgChart1"/>
    <dgm:cxn modelId="{02BDE32E-87B5-4EAB-9AA4-87AECC3379ED}" type="presParOf" srcId="{B0A31154-0D24-4AF3-B042-A921D69629BA}" destId="{9AE159C9-1463-4D06-BEA1-E1547D4D520B}" srcOrd="6" destOrd="0" presId="urn:microsoft.com/office/officeart/2005/8/layout/orgChart1"/>
    <dgm:cxn modelId="{4A43176E-F6B3-4F3B-9AB2-364CCAD15B67}" type="presParOf" srcId="{B0A31154-0D24-4AF3-B042-A921D69629BA}" destId="{1B88F80C-42C6-435C-96A0-B84CE46908BA}" srcOrd="7" destOrd="0" presId="urn:microsoft.com/office/officeart/2005/8/layout/orgChart1"/>
    <dgm:cxn modelId="{A27951CE-497B-4A20-924E-299EDBEEBF05}" type="presParOf" srcId="{1B88F80C-42C6-435C-96A0-B84CE46908BA}" destId="{C85BAEB5-D1E6-4660-9DCE-AE2BB59B7152}" srcOrd="0" destOrd="0" presId="urn:microsoft.com/office/officeart/2005/8/layout/orgChart1"/>
    <dgm:cxn modelId="{C7C68281-15C3-4ECE-95E6-4199AF7411CA}" type="presParOf" srcId="{C85BAEB5-D1E6-4660-9DCE-AE2BB59B7152}" destId="{87FF7492-82B1-405E-B9EE-4099F7DA0012}" srcOrd="0" destOrd="0" presId="urn:microsoft.com/office/officeart/2005/8/layout/orgChart1"/>
    <dgm:cxn modelId="{B38D76F5-77CF-4223-852D-DE55973AD246}" type="presParOf" srcId="{C85BAEB5-D1E6-4660-9DCE-AE2BB59B7152}" destId="{4FBCB6DD-6A54-419C-B7B7-1A095D3D3735}" srcOrd="1" destOrd="0" presId="urn:microsoft.com/office/officeart/2005/8/layout/orgChart1"/>
    <dgm:cxn modelId="{43C53924-7B19-4143-90ED-60E73EC2A227}" type="presParOf" srcId="{1B88F80C-42C6-435C-96A0-B84CE46908BA}" destId="{678F2508-398F-4CD9-B2A0-0F5AE42617EB}" srcOrd="1" destOrd="0" presId="urn:microsoft.com/office/officeart/2005/8/layout/orgChart1"/>
    <dgm:cxn modelId="{3EADB70C-70F9-4C7A-8613-1DDC8F51C3DB}" type="presParOf" srcId="{1B88F80C-42C6-435C-96A0-B84CE46908BA}" destId="{EE9918F4-031A-4577-AB5E-5F7E5C176723}" srcOrd="2" destOrd="0" presId="urn:microsoft.com/office/officeart/2005/8/layout/orgChart1"/>
    <dgm:cxn modelId="{DC367A69-4B76-4894-A7E2-C8BCD340FDD6}" type="presParOf" srcId="{0CCE8634-6EFB-4426-A2F7-E4DB0209F127}" destId="{79AADEDF-CCBE-4A32-AEC9-16181A7612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5AB700-179B-4A89-87C9-7314CC15CFAD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E7A4749-E72A-4E88-962D-0B2CBB2513DA}">
      <dgm:prSet phldrT="[Texto]" custT="1"/>
      <dgm:spPr/>
      <dgm:t>
        <a:bodyPr/>
        <a:lstStyle/>
        <a:p>
          <a:pPr algn="ctr"/>
          <a:r>
            <a:rPr lang="pt-BR" sz="3000" dirty="0"/>
            <a:t>Visão</a:t>
          </a:r>
        </a:p>
      </dgm:t>
    </dgm:pt>
    <dgm:pt modelId="{369E435D-B5EF-4239-AF67-7B0C42342441}" type="parTrans" cxnId="{FF97D28D-19DC-499E-B002-75C7565155B5}">
      <dgm:prSet/>
      <dgm:spPr/>
      <dgm:t>
        <a:bodyPr/>
        <a:lstStyle/>
        <a:p>
          <a:pPr algn="ctr"/>
          <a:endParaRPr lang="pt-BR"/>
        </a:p>
      </dgm:t>
    </dgm:pt>
    <dgm:pt modelId="{AA2DB090-E947-418D-A148-429C2D84CBF4}" type="sibTrans" cxnId="{FF97D28D-19DC-499E-B002-75C7565155B5}">
      <dgm:prSet/>
      <dgm:spPr/>
      <dgm:t>
        <a:bodyPr/>
        <a:lstStyle/>
        <a:p>
          <a:pPr algn="ctr"/>
          <a:endParaRPr lang="pt-BR"/>
        </a:p>
      </dgm:t>
    </dgm:pt>
    <dgm:pt modelId="{1BCA45A2-20DA-4E79-9391-DF00060798BD}">
      <dgm:prSet phldrT="[Texto]" custT="1"/>
      <dgm:spPr/>
      <dgm:t>
        <a:bodyPr/>
        <a:lstStyle/>
        <a:p>
          <a:pPr algn="ctr"/>
          <a:r>
            <a:rPr lang="pt-BR" sz="1600" dirty="0"/>
            <a:t>Minas Gerais Livre da Tuberculose</a:t>
          </a:r>
        </a:p>
      </dgm:t>
    </dgm:pt>
    <dgm:pt modelId="{6D8B6A6A-FFF1-4B51-B8B0-4D5FE0CA48CF}" type="parTrans" cxnId="{35B310D2-F056-4145-A7F4-C7E121C19B14}">
      <dgm:prSet/>
      <dgm:spPr/>
      <dgm:t>
        <a:bodyPr/>
        <a:lstStyle/>
        <a:p>
          <a:pPr algn="ctr"/>
          <a:endParaRPr lang="pt-BR"/>
        </a:p>
      </dgm:t>
    </dgm:pt>
    <dgm:pt modelId="{F1B927CE-B393-4F9F-9BD6-E14817B183ED}" type="sibTrans" cxnId="{35B310D2-F056-4145-A7F4-C7E121C19B14}">
      <dgm:prSet/>
      <dgm:spPr/>
      <dgm:t>
        <a:bodyPr/>
        <a:lstStyle/>
        <a:p>
          <a:pPr algn="ctr"/>
          <a:endParaRPr lang="pt-BR"/>
        </a:p>
      </dgm:t>
    </dgm:pt>
    <dgm:pt modelId="{DBD5F3B7-3F2F-4CC3-BA03-F757D903CF02}">
      <dgm:prSet phldrT="[Texto]" custT="1"/>
      <dgm:spPr/>
      <dgm:t>
        <a:bodyPr/>
        <a:lstStyle/>
        <a:p>
          <a:pPr algn="ctr"/>
          <a:r>
            <a:rPr lang="pt-BR" sz="3000" dirty="0"/>
            <a:t>Metas</a:t>
          </a:r>
        </a:p>
      </dgm:t>
    </dgm:pt>
    <dgm:pt modelId="{47DD4B1D-5766-4E72-B33F-C8B920A7C19A}" type="parTrans" cxnId="{DEB6E125-A496-43C6-8D35-96354FEA2C01}">
      <dgm:prSet/>
      <dgm:spPr/>
      <dgm:t>
        <a:bodyPr/>
        <a:lstStyle/>
        <a:p>
          <a:pPr algn="ctr"/>
          <a:endParaRPr lang="pt-BR"/>
        </a:p>
      </dgm:t>
    </dgm:pt>
    <dgm:pt modelId="{D9A883BA-5A55-4665-9D48-95592AA50367}" type="sibTrans" cxnId="{DEB6E125-A496-43C6-8D35-96354FEA2C01}">
      <dgm:prSet/>
      <dgm:spPr/>
      <dgm:t>
        <a:bodyPr/>
        <a:lstStyle/>
        <a:p>
          <a:pPr algn="ctr"/>
          <a:endParaRPr lang="pt-BR"/>
        </a:p>
      </dgm:t>
    </dgm:pt>
    <dgm:pt modelId="{B6103AFB-A5F3-448A-9177-0CBBBF1AC6C8}">
      <dgm:prSet phldrT="[Texto]" custT="1"/>
      <dgm:spPr/>
      <dgm:t>
        <a:bodyPr/>
        <a:lstStyle/>
        <a:p>
          <a:pPr algn="just"/>
          <a:r>
            <a:rPr lang="pt-BR" sz="1600" dirty="0"/>
            <a:t>Reduzir o Coeficiente de Incidência para menos de 10 casos por 100 mil habitantes</a:t>
          </a:r>
        </a:p>
      </dgm:t>
    </dgm:pt>
    <dgm:pt modelId="{0140786B-D02F-446B-AF94-49FA494DAFF2}" type="parTrans" cxnId="{3A237ACE-08A4-41F2-85E4-E9DD55DC13F4}">
      <dgm:prSet/>
      <dgm:spPr/>
      <dgm:t>
        <a:bodyPr/>
        <a:lstStyle/>
        <a:p>
          <a:pPr algn="ctr"/>
          <a:endParaRPr lang="pt-BR"/>
        </a:p>
      </dgm:t>
    </dgm:pt>
    <dgm:pt modelId="{9A275D38-53B5-43CC-9494-08BD215D3FE4}" type="sibTrans" cxnId="{3A237ACE-08A4-41F2-85E4-E9DD55DC13F4}">
      <dgm:prSet/>
      <dgm:spPr/>
      <dgm:t>
        <a:bodyPr/>
        <a:lstStyle/>
        <a:p>
          <a:pPr algn="ctr"/>
          <a:endParaRPr lang="pt-BR"/>
        </a:p>
      </dgm:t>
    </dgm:pt>
    <dgm:pt modelId="{035431B1-E9C3-46D3-8185-35212F35A9D2}">
      <dgm:prSet custT="1"/>
      <dgm:spPr/>
      <dgm:t>
        <a:bodyPr/>
        <a:lstStyle/>
        <a:p>
          <a:pPr algn="just"/>
          <a:r>
            <a:rPr lang="pt-BR" sz="1600" dirty="0"/>
            <a:t>Reduzir o Coeficiente de Mortalidade para menos de 1 óbito por 100 mil habitantes</a:t>
          </a:r>
        </a:p>
      </dgm:t>
    </dgm:pt>
    <dgm:pt modelId="{B0BF3E0A-AF2A-4DB4-A34B-06B94E31EE13}" type="parTrans" cxnId="{6FF9879D-76D1-4341-9769-34DBD33F18C6}">
      <dgm:prSet/>
      <dgm:spPr/>
      <dgm:t>
        <a:bodyPr/>
        <a:lstStyle/>
        <a:p>
          <a:pPr algn="ctr"/>
          <a:endParaRPr lang="pt-BR"/>
        </a:p>
      </dgm:t>
    </dgm:pt>
    <dgm:pt modelId="{8E9087C5-FB6F-4050-AE75-655247FF696C}" type="sibTrans" cxnId="{6FF9879D-76D1-4341-9769-34DBD33F18C6}">
      <dgm:prSet/>
      <dgm:spPr/>
      <dgm:t>
        <a:bodyPr/>
        <a:lstStyle/>
        <a:p>
          <a:pPr algn="ctr"/>
          <a:endParaRPr lang="pt-BR"/>
        </a:p>
      </dgm:t>
    </dgm:pt>
    <dgm:pt modelId="{4C0CAEBB-AB8D-4004-A2C4-601AE540060B}" type="pres">
      <dgm:prSet presAssocID="{9D5AB700-179B-4A89-87C9-7314CC15CF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08EBC8-0A34-4571-A8F3-E3F1D0968538}" type="pres">
      <dgm:prSet presAssocID="{7E7A4749-E72A-4E88-962D-0B2CBB2513DA}" presName="linNode" presStyleCnt="0"/>
      <dgm:spPr/>
    </dgm:pt>
    <dgm:pt modelId="{4C8ED3F2-CA81-4FD4-BD75-2FABA78908C2}" type="pres">
      <dgm:prSet presAssocID="{7E7A4749-E72A-4E88-962D-0B2CBB2513D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99989A-E67B-4659-84ED-1A9A9648A6BE}" type="pres">
      <dgm:prSet presAssocID="{7E7A4749-E72A-4E88-962D-0B2CBB2513DA}" presName="descendantText" presStyleLbl="alignAccFollowNode1" presStyleIdx="0" presStyleCnt="2" custLinFactNeighborX="154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1AE862-162F-4FBB-91A7-7088B1E75112}" type="pres">
      <dgm:prSet presAssocID="{AA2DB090-E947-418D-A148-429C2D84CBF4}" presName="sp" presStyleCnt="0"/>
      <dgm:spPr/>
    </dgm:pt>
    <dgm:pt modelId="{D633D585-9AAE-4D50-BC5B-FD2DE813035E}" type="pres">
      <dgm:prSet presAssocID="{DBD5F3B7-3F2F-4CC3-BA03-F757D903CF02}" presName="linNode" presStyleCnt="0"/>
      <dgm:spPr/>
    </dgm:pt>
    <dgm:pt modelId="{2A67CCC3-D8FE-45B0-BE1A-64DFCF64CA49}" type="pres">
      <dgm:prSet presAssocID="{DBD5F3B7-3F2F-4CC3-BA03-F757D903CF0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3DD431-8915-44F4-B653-C2B9B5100A23}" type="pres">
      <dgm:prSet presAssocID="{DBD5F3B7-3F2F-4CC3-BA03-F757D903CF0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AC165CF-77E9-47D3-8880-116140B22D73}" type="presOf" srcId="{035431B1-E9C3-46D3-8185-35212F35A9D2}" destId="{A53DD431-8915-44F4-B653-C2B9B5100A23}" srcOrd="0" destOrd="1" presId="urn:microsoft.com/office/officeart/2005/8/layout/vList5"/>
    <dgm:cxn modelId="{410B07CE-0F49-4480-9386-0904A8825995}" type="presOf" srcId="{9D5AB700-179B-4A89-87C9-7314CC15CFAD}" destId="{4C0CAEBB-AB8D-4004-A2C4-601AE540060B}" srcOrd="0" destOrd="0" presId="urn:microsoft.com/office/officeart/2005/8/layout/vList5"/>
    <dgm:cxn modelId="{3A237ACE-08A4-41F2-85E4-E9DD55DC13F4}" srcId="{DBD5F3B7-3F2F-4CC3-BA03-F757D903CF02}" destId="{B6103AFB-A5F3-448A-9177-0CBBBF1AC6C8}" srcOrd="0" destOrd="0" parTransId="{0140786B-D02F-446B-AF94-49FA494DAFF2}" sibTransId="{9A275D38-53B5-43CC-9494-08BD215D3FE4}"/>
    <dgm:cxn modelId="{6FF9879D-76D1-4341-9769-34DBD33F18C6}" srcId="{DBD5F3B7-3F2F-4CC3-BA03-F757D903CF02}" destId="{035431B1-E9C3-46D3-8185-35212F35A9D2}" srcOrd="1" destOrd="0" parTransId="{B0BF3E0A-AF2A-4DB4-A34B-06B94E31EE13}" sibTransId="{8E9087C5-FB6F-4050-AE75-655247FF696C}"/>
    <dgm:cxn modelId="{35B310D2-F056-4145-A7F4-C7E121C19B14}" srcId="{7E7A4749-E72A-4E88-962D-0B2CBB2513DA}" destId="{1BCA45A2-20DA-4E79-9391-DF00060798BD}" srcOrd="0" destOrd="0" parTransId="{6D8B6A6A-FFF1-4B51-B8B0-4D5FE0CA48CF}" sibTransId="{F1B927CE-B393-4F9F-9BD6-E14817B183ED}"/>
    <dgm:cxn modelId="{DEB6E125-A496-43C6-8D35-96354FEA2C01}" srcId="{9D5AB700-179B-4A89-87C9-7314CC15CFAD}" destId="{DBD5F3B7-3F2F-4CC3-BA03-F757D903CF02}" srcOrd="1" destOrd="0" parTransId="{47DD4B1D-5766-4E72-B33F-C8B920A7C19A}" sibTransId="{D9A883BA-5A55-4665-9D48-95592AA50367}"/>
    <dgm:cxn modelId="{FF97D28D-19DC-499E-B002-75C7565155B5}" srcId="{9D5AB700-179B-4A89-87C9-7314CC15CFAD}" destId="{7E7A4749-E72A-4E88-962D-0B2CBB2513DA}" srcOrd="0" destOrd="0" parTransId="{369E435D-B5EF-4239-AF67-7B0C42342441}" sibTransId="{AA2DB090-E947-418D-A148-429C2D84CBF4}"/>
    <dgm:cxn modelId="{83A29084-ECD9-462A-BFC5-3D2E3D0BF2AD}" type="presOf" srcId="{7E7A4749-E72A-4E88-962D-0B2CBB2513DA}" destId="{4C8ED3F2-CA81-4FD4-BD75-2FABA78908C2}" srcOrd="0" destOrd="0" presId="urn:microsoft.com/office/officeart/2005/8/layout/vList5"/>
    <dgm:cxn modelId="{9EE15F96-FC37-4A6A-82D3-4EC9B6258CEF}" type="presOf" srcId="{B6103AFB-A5F3-448A-9177-0CBBBF1AC6C8}" destId="{A53DD431-8915-44F4-B653-C2B9B5100A23}" srcOrd="0" destOrd="0" presId="urn:microsoft.com/office/officeart/2005/8/layout/vList5"/>
    <dgm:cxn modelId="{36263105-858C-44D6-ADB5-14C6F90C506D}" type="presOf" srcId="{1BCA45A2-20DA-4E79-9391-DF00060798BD}" destId="{3299989A-E67B-4659-84ED-1A9A9648A6BE}" srcOrd="0" destOrd="0" presId="urn:microsoft.com/office/officeart/2005/8/layout/vList5"/>
    <dgm:cxn modelId="{082E2042-38CC-4B10-8460-6A01C170CAEC}" type="presOf" srcId="{DBD5F3B7-3F2F-4CC3-BA03-F757D903CF02}" destId="{2A67CCC3-D8FE-45B0-BE1A-64DFCF64CA49}" srcOrd="0" destOrd="0" presId="urn:microsoft.com/office/officeart/2005/8/layout/vList5"/>
    <dgm:cxn modelId="{BEA2A458-5367-42B3-B5AB-765DA7709005}" type="presParOf" srcId="{4C0CAEBB-AB8D-4004-A2C4-601AE540060B}" destId="{2C08EBC8-0A34-4571-A8F3-E3F1D0968538}" srcOrd="0" destOrd="0" presId="urn:microsoft.com/office/officeart/2005/8/layout/vList5"/>
    <dgm:cxn modelId="{C148AD6C-70A1-4F0B-83EE-A336D45E7DE2}" type="presParOf" srcId="{2C08EBC8-0A34-4571-A8F3-E3F1D0968538}" destId="{4C8ED3F2-CA81-4FD4-BD75-2FABA78908C2}" srcOrd="0" destOrd="0" presId="urn:microsoft.com/office/officeart/2005/8/layout/vList5"/>
    <dgm:cxn modelId="{E86B3CD3-3A94-47D6-BE29-427612751614}" type="presParOf" srcId="{2C08EBC8-0A34-4571-A8F3-E3F1D0968538}" destId="{3299989A-E67B-4659-84ED-1A9A9648A6BE}" srcOrd="1" destOrd="0" presId="urn:microsoft.com/office/officeart/2005/8/layout/vList5"/>
    <dgm:cxn modelId="{7F663496-9B82-4192-BFE2-168CDFF34C68}" type="presParOf" srcId="{4C0CAEBB-AB8D-4004-A2C4-601AE540060B}" destId="{4D1AE862-162F-4FBB-91A7-7088B1E75112}" srcOrd="1" destOrd="0" presId="urn:microsoft.com/office/officeart/2005/8/layout/vList5"/>
    <dgm:cxn modelId="{B2021FCB-DA8A-4D71-A411-6EDBCA85E439}" type="presParOf" srcId="{4C0CAEBB-AB8D-4004-A2C4-601AE540060B}" destId="{D633D585-9AAE-4D50-BC5B-FD2DE813035E}" srcOrd="2" destOrd="0" presId="urn:microsoft.com/office/officeart/2005/8/layout/vList5"/>
    <dgm:cxn modelId="{23C3DF0A-4DC4-4194-8722-D12CB9485742}" type="presParOf" srcId="{D633D585-9AAE-4D50-BC5B-FD2DE813035E}" destId="{2A67CCC3-D8FE-45B0-BE1A-64DFCF64CA49}" srcOrd="0" destOrd="0" presId="urn:microsoft.com/office/officeart/2005/8/layout/vList5"/>
    <dgm:cxn modelId="{02727009-FA09-4D62-A8DA-DE0A9AD78CD9}" type="presParOf" srcId="{D633D585-9AAE-4D50-BC5B-FD2DE813035E}" destId="{A53DD431-8915-44F4-B653-C2B9B5100A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69E2-F71F-42F5-AFEC-66265D6D9019}">
      <dsp:nvSpPr>
        <dsp:cNvPr id="0" name=""/>
        <dsp:cNvSpPr/>
      </dsp:nvSpPr>
      <dsp:spPr>
        <a:xfrm>
          <a:off x="4248472" y="1512342"/>
          <a:ext cx="3006395" cy="538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163"/>
              </a:lnTo>
              <a:lnTo>
                <a:pt x="3006395" y="278163"/>
              </a:lnTo>
              <a:lnTo>
                <a:pt x="3006395" y="538999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0AD63-0109-4148-845A-952347192405}">
      <dsp:nvSpPr>
        <dsp:cNvPr id="0" name=""/>
        <dsp:cNvSpPr/>
      </dsp:nvSpPr>
      <dsp:spPr>
        <a:xfrm>
          <a:off x="4202752" y="1512342"/>
          <a:ext cx="91440" cy="521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167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E186E-4FB8-4CC1-92E9-247E94412509}">
      <dsp:nvSpPr>
        <dsp:cNvPr id="0" name=""/>
        <dsp:cNvSpPr/>
      </dsp:nvSpPr>
      <dsp:spPr>
        <a:xfrm>
          <a:off x="1242076" y="1512342"/>
          <a:ext cx="3006395" cy="521672"/>
        </a:xfrm>
        <a:custGeom>
          <a:avLst/>
          <a:gdLst/>
          <a:ahLst/>
          <a:cxnLst/>
          <a:rect l="0" t="0" r="0" b="0"/>
          <a:pathLst>
            <a:path>
              <a:moveTo>
                <a:pt x="3006395" y="0"/>
              </a:moveTo>
              <a:lnTo>
                <a:pt x="3006395" y="260836"/>
              </a:lnTo>
              <a:lnTo>
                <a:pt x="0" y="260836"/>
              </a:lnTo>
              <a:lnTo>
                <a:pt x="0" y="52167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126B6-9CAC-42A5-AD09-BE6BFAC6BE3B}">
      <dsp:nvSpPr>
        <dsp:cNvPr id="0" name=""/>
        <dsp:cNvSpPr/>
      </dsp:nvSpPr>
      <dsp:spPr>
        <a:xfrm>
          <a:off x="2149039" y="270265"/>
          <a:ext cx="4198864" cy="1242076"/>
        </a:xfrm>
        <a:prstGeom prst="rect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latin typeface="+mn-lt"/>
              <a:cs typeface="Arial" panose="020B0604020202020204" pitchFamily="34" charset="0"/>
            </a:rPr>
            <a:t>614 casos de tuberculose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latin typeface="+mn-lt"/>
              <a:cs typeface="Arial" panose="020B0604020202020204" pitchFamily="34" charset="0"/>
            </a:rPr>
            <a:t>com tratamento especial</a:t>
          </a:r>
          <a:endParaRPr lang="pt-BR" sz="1800" kern="1200" dirty="0">
            <a:latin typeface="+mn-lt"/>
            <a:cs typeface="Arial" panose="020B0604020202020204" pitchFamily="34" charset="0"/>
          </a:endParaRPr>
        </a:p>
      </dsp:txBody>
      <dsp:txXfrm>
        <a:off x="2149039" y="270265"/>
        <a:ext cx="4198864" cy="1242076"/>
      </dsp:txXfrm>
    </dsp:sp>
    <dsp:sp modelId="{30BD9A05-4419-4765-97F2-99E5EE1D2661}">
      <dsp:nvSpPr>
        <dsp:cNvPr id="0" name=""/>
        <dsp:cNvSpPr/>
      </dsp:nvSpPr>
      <dsp:spPr>
        <a:xfrm>
          <a:off x="0" y="2034014"/>
          <a:ext cx="2484152" cy="1242076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267 (43,5%) tuberculose drogarresistente </a:t>
          </a:r>
          <a:endParaRPr lang="pt-BR" sz="1800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0" y="2034014"/>
        <a:ext cx="2484152" cy="1242076"/>
      </dsp:txXfrm>
    </dsp:sp>
    <dsp:sp modelId="{8EE41A4D-E31C-4774-A39C-AC12835767A0}">
      <dsp:nvSpPr>
        <dsp:cNvPr id="0" name=""/>
        <dsp:cNvSpPr/>
      </dsp:nvSpPr>
      <dsp:spPr>
        <a:xfrm>
          <a:off x="3006395" y="2034014"/>
          <a:ext cx="2484152" cy="1242076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184 (30%) tuberculose com esquema especial </a:t>
          </a:r>
          <a:endParaRPr lang="pt-BR" sz="18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3006395" y="2034014"/>
        <a:ext cx="2484152" cy="1242076"/>
      </dsp:txXfrm>
    </dsp:sp>
    <dsp:sp modelId="{654CB71B-678A-4F80-811C-97AA0600136C}">
      <dsp:nvSpPr>
        <dsp:cNvPr id="0" name=""/>
        <dsp:cNvSpPr/>
      </dsp:nvSpPr>
      <dsp:spPr>
        <a:xfrm>
          <a:off x="6012791" y="2051341"/>
          <a:ext cx="2484152" cy="1242076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163 (26,5%) micobacteriose não tuberculosa</a:t>
          </a:r>
          <a:endParaRPr lang="pt-BR" altLang="pt-BR" sz="1800" b="1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6012791" y="2051341"/>
        <a:ext cx="2484152" cy="1242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159C9-1463-4D06-BEA1-E1547D4D520B}">
      <dsp:nvSpPr>
        <dsp:cNvPr id="0" name=""/>
        <dsp:cNvSpPr/>
      </dsp:nvSpPr>
      <dsp:spPr>
        <a:xfrm>
          <a:off x="4187942" y="1121093"/>
          <a:ext cx="3505233" cy="929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287"/>
              </a:lnTo>
              <a:lnTo>
                <a:pt x="3505233" y="791287"/>
              </a:lnTo>
              <a:lnTo>
                <a:pt x="3505233" y="92987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CF311-711D-4539-B3BE-0FF1772EE032}">
      <dsp:nvSpPr>
        <dsp:cNvPr id="0" name=""/>
        <dsp:cNvSpPr/>
      </dsp:nvSpPr>
      <dsp:spPr>
        <a:xfrm>
          <a:off x="4187942" y="1121093"/>
          <a:ext cx="1516370" cy="929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1287"/>
              </a:lnTo>
              <a:lnTo>
                <a:pt x="1516370" y="791287"/>
              </a:lnTo>
              <a:lnTo>
                <a:pt x="1516370" y="92987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E69E2-F71F-42F5-AFEC-66265D6D9019}">
      <dsp:nvSpPr>
        <dsp:cNvPr id="0" name=""/>
        <dsp:cNvSpPr/>
      </dsp:nvSpPr>
      <dsp:spPr>
        <a:xfrm>
          <a:off x="3485594" y="1121093"/>
          <a:ext cx="702348" cy="929873"/>
        </a:xfrm>
        <a:custGeom>
          <a:avLst/>
          <a:gdLst/>
          <a:ahLst/>
          <a:cxnLst/>
          <a:rect l="0" t="0" r="0" b="0"/>
          <a:pathLst>
            <a:path>
              <a:moveTo>
                <a:pt x="702348" y="0"/>
              </a:moveTo>
              <a:lnTo>
                <a:pt x="702348" y="791287"/>
              </a:lnTo>
              <a:lnTo>
                <a:pt x="0" y="791287"/>
              </a:lnTo>
              <a:lnTo>
                <a:pt x="0" y="92987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E186E-4FB8-4CC1-92E9-247E94412509}">
      <dsp:nvSpPr>
        <dsp:cNvPr id="0" name=""/>
        <dsp:cNvSpPr/>
      </dsp:nvSpPr>
      <dsp:spPr>
        <a:xfrm>
          <a:off x="1087941" y="1121093"/>
          <a:ext cx="3100001" cy="929873"/>
        </a:xfrm>
        <a:custGeom>
          <a:avLst/>
          <a:gdLst/>
          <a:ahLst/>
          <a:cxnLst/>
          <a:rect l="0" t="0" r="0" b="0"/>
          <a:pathLst>
            <a:path>
              <a:moveTo>
                <a:pt x="3100001" y="0"/>
              </a:moveTo>
              <a:lnTo>
                <a:pt x="3100001" y="791287"/>
              </a:lnTo>
              <a:lnTo>
                <a:pt x="0" y="791287"/>
              </a:lnTo>
              <a:lnTo>
                <a:pt x="0" y="92987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126B6-9CAC-42A5-AD09-BE6BFAC6BE3B}">
      <dsp:nvSpPr>
        <dsp:cNvPr id="0" name=""/>
        <dsp:cNvSpPr/>
      </dsp:nvSpPr>
      <dsp:spPr>
        <a:xfrm>
          <a:off x="2865711" y="214066"/>
          <a:ext cx="2644461" cy="907026"/>
        </a:xfrm>
        <a:prstGeom prst="rect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+mn-lt"/>
              <a:cs typeface="Arial" panose="020B0604020202020204" pitchFamily="34" charset="0"/>
            </a:rPr>
            <a:t>267 casos novos de tuberculose drogarresistente</a:t>
          </a:r>
          <a:endParaRPr lang="pt-BR" sz="1800" b="1" kern="1200" dirty="0">
            <a:latin typeface="+mn-lt"/>
            <a:cs typeface="Arial" panose="020B0604020202020204" pitchFamily="34" charset="0"/>
          </a:endParaRPr>
        </a:p>
      </dsp:txBody>
      <dsp:txXfrm>
        <a:off x="2865711" y="214066"/>
        <a:ext cx="2644461" cy="907026"/>
      </dsp:txXfrm>
    </dsp:sp>
    <dsp:sp modelId="{30BD9A05-4419-4765-97F2-99E5EE1D2661}">
      <dsp:nvSpPr>
        <dsp:cNvPr id="0" name=""/>
        <dsp:cNvSpPr/>
      </dsp:nvSpPr>
      <dsp:spPr>
        <a:xfrm>
          <a:off x="541" y="2050967"/>
          <a:ext cx="2174799" cy="99461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+mn-lt"/>
              <a:cs typeface="Arial" panose="020B0604020202020204" pitchFamily="34" charset="0"/>
            </a:rPr>
            <a:t>187 (70%) multirresistência </a:t>
          </a:r>
          <a:endParaRPr lang="pt-BR" sz="1800" b="1" kern="1200" dirty="0">
            <a:latin typeface="+mn-lt"/>
            <a:cs typeface="Arial" panose="020B0604020202020204" pitchFamily="34" charset="0"/>
          </a:endParaRPr>
        </a:p>
      </dsp:txBody>
      <dsp:txXfrm>
        <a:off x="541" y="2050967"/>
        <a:ext cx="2174799" cy="994613"/>
      </dsp:txXfrm>
    </dsp:sp>
    <dsp:sp modelId="{654CB71B-678A-4F80-811C-97AA0600136C}">
      <dsp:nvSpPr>
        <dsp:cNvPr id="0" name=""/>
        <dsp:cNvSpPr/>
      </dsp:nvSpPr>
      <dsp:spPr>
        <a:xfrm>
          <a:off x="2452513" y="2050967"/>
          <a:ext cx="2066161" cy="1016872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1800" b="1" kern="1200" dirty="0" smtClean="0">
              <a:latin typeface="+mn-lt"/>
              <a:cs typeface="Arial" panose="020B0604020202020204" pitchFamily="34" charset="0"/>
            </a:rPr>
            <a:t>54 (20,2%) monorresistência</a:t>
          </a:r>
          <a:endParaRPr lang="pt-BR" altLang="pt-BR" sz="1800" b="1" kern="1200" dirty="0">
            <a:latin typeface="+mn-lt"/>
            <a:cs typeface="Arial" panose="020B0604020202020204" pitchFamily="34" charset="0"/>
          </a:endParaRPr>
        </a:p>
      </dsp:txBody>
      <dsp:txXfrm>
        <a:off x="2452513" y="2050967"/>
        <a:ext cx="2066161" cy="1016872"/>
      </dsp:txXfrm>
    </dsp:sp>
    <dsp:sp modelId="{1D2BBB49-A285-46D9-823A-49669076AF04}">
      <dsp:nvSpPr>
        <dsp:cNvPr id="0" name=""/>
        <dsp:cNvSpPr/>
      </dsp:nvSpPr>
      <dsp:spPr>
        <a:xfrm>
          <a:off x="4795847" y="2050967"/>
          <a:ext cx="1816930" cy="100765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21 (7,9%) polirresistência </a:t>
          </a:r>
          <a:endParaRPr lang="pt-BR" sz="1800" b="1" kern="1200" dirty="0"/>
        </a:p>
      </dsp:txBody>
      <dsp:txXfrm>
        <a:off x="4795847" y="2050967"/>
        <a:ext cx="1816930" cy="1007653"/>
      </dsp:txXfrm>
    </dsp:sp>
    <dsp:sp modelId="{87FF7492-82B1-405E-B9EE-4099F7DA0012}">
      <dsp:nvSpPr>
        <dsp:cNvPr id="0" name=""/>
        <dsp:cNvSpPr/>
      </dsp:nvSpPr>
      <dsp:spPr>
        <a:xfrm>
          <a:off x="6889950" y="2050967"/>
          <a:ext cx="1606451" cy="996982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5 (1,8%) resistência extensiva </a:t>
          </a:r>
          <a:endParaRPr lang="pt-BR" sz="1800" b="1" kern="1200" dirty="0"/>
        </a:p>
      </dsp:txBody>
      <dsp:txXfrm>
        <a:off x="6889950" y="2050967"/>
        <a:ext cx="1606451" cy="996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9989A-E67B-4659-84ED-1A9A9648A6BE}">
      <dsp:nvSpPr>
        <dsp:cNvPr id="0" name=""/>
        <dsp:cNvSpPr/>
      </dsp:nvSpPr>
      <dsp:spPr>
        <a:xfrm rot="5400000">
          <a:off x="4310409" y="-1592528"/>
          <a:ext cx="1118444" cy="458318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/>
            <a:t>Minas Gerais Livre da Tuberculose</a:t>
          </a:r>
        </a:p>
      </dsp:txBody>
      <dsp:txXfrm rot="-5400000">
        <a:off x="2578040" y="194439"/>
        <a:ext cx="4528584" cy="1009248"/>
      </dsp:txXfrm>
    </dsp:sp>
    <dsp:sp modelId="{4C8ED3F2-CA81-4FD4-BD75-2FABA78908C2}">
      <dsp:nvSpPr>
        <dsp:cNvPr id="0" name=""/>
        <dsp:cNvSpPr/>
      </dsp:nvSpPr>
      <dsp:spPr>
        <a:xfrm>
          <a:off x="0" y="34"/>
          <a:ext cx="2578040" cy="13980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Visão</a:t>
          </a:r>
        </a:p>
      </dsp:txBody>
      <dsp:txXfrm>
        <a:off x="68247" y="68281"/>
        <a:ext cx="2441546" cy="1261562"/>
      </dsp:txXfrm>
    </dsp:sp>
    <dsp:sp modelId="{A53DD431-8915-44F4-B653-C2B9B5100A23}">
      <dsp:nvSpPr>
        <dsp:cNvPr id="0" name=""/>
        <dsp:cNvSpPr/>
      </dsp:nvSpPr>
      <dsp:spPr>
        <a:xfrm rot="5400000">
          <a:off x="4310409" y="-124569"/>
          <a:ext cx="1118444" cy="458318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/>
            <a:t>Reduzir o Coeficiente de Incidência para menos de 10 casos por 100 mil habitantes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/>
            <a:t>Reduzir o Coeficiente de Mortalidade para menos de 1 óbito por 100 mil habitantes</a:t>
          </a:r>
        </a:p>
      </dsp:txBody>
      <dsp:txXfrm rot="-5400000">
        <a:off x="2578040" y="1662398"/>
        <a:ext cx="4528584" cy="1009248"/>
      </dsp:txXfrm>
    </dsp:sp>
    <dsp:sp modelId="{2A67CCC3-D8FE-45B0-BE1A-64DFCF64CA49}">
      <dsp:nvSpPr>
        <dsp:cNvPr id="0" name=""/>
        <dsp:cNvSpPr/>
      </dsp:nvSpPr>
      <dsp:spPr>
        <a:xfrm>
          <a:off x="0" y="1467993"/>
          <a:ext cx="2578040" cy="13980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Metas</a:t>
          </a:r>
        </a:p>
      </dsp:txBody>
      <dsp:txXfrm>
        <a:off x="68247" y="1536240"/>
        <a:ext cx="2441546" cy="1261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0.24555</cdr:x>
      <cdr:y>0.34269</cdr:y>
    </cdr:from>
    <cdr:to>
      <cdr:x>0.29375</cdr:x>
      <cdr:y>0.38484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2328863" y="1626385"/>
          <a:ext cx="45720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 smtClean="0"/>
            <a:t>Unaí</a:t>
          </a:r>
          <a:endParaRPr lang="pt-B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C571E-DD2E-5349-B508-E8A57DF24B38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277F7-233F-934F-812B-E1784733A0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079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94AD0F-D8C1-8A4A-B95B-23267A0FA96A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FB6F94-866A-1644-A9A7-50420EB347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7197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ＭＳ Ｐゴシック" pitchFamily="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ＭＳ Ｐゴシック" charset="-128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FE8CBD9-DD5C-814C-8D00-42272F239431}" type="slidenum">
              <a:rPr lang="pt-BR" altLang="pt-BR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5957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DD65337-41BE-E649-B391-F07E64BC772F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15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662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ＭＳ Ｐゴシック" charset="-128"/>
            </a:endParaRPr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D41780-D0A9-0244-B860-F0399AB1E729}" type="slidenum">
              <a:rPr lang="pt-BR" altLang="pt-BR">
                <a:ea typeface="ＭＳ Ｐゴシック" charset="-128"/>
              </a:rPr>
              <a:pPr/>
              <a:t>16</a:t>
            </a:fld>
            <a:endParaRPr lang="pt-BR" altLang="pt-B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038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ＭＳ Ｐゴシック" charset="-128"/>
            </a:endParaRPr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52C8AB2-51D5-DE4B-B02E-5D12F9ABA422}" type="slidenum">
              <a:rPr lang="pt-BR" altLang="pt-BR">
                <a:ea typeface="ＭＳ Ｐゴシック" charset="-128"/>
              </a:rPr>
              <a:pPr/>
              <a:t>17</a:t>
            </a:fld>
            <a:endParaRPr lang="pt-BR" altLang="pt-B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34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ＭＳ Ｐゴシック" charset="-128"/>
            </a:endParaRP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52B1FC3-971C-DE46-B081-6F75008B6C25}" type="slidenum">
              <a:rPr lang="pt-BR" altLang="pt-BR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039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D98C1E2-91A8-384F-96AE-04D0B98E1D9F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22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5913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71477C5-3BD9-F24E-BB1F-E06B0EC26202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25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40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ea typeface="ＭＳ Ｐゴシック" charset="-128"/>
              </a:rPr>
              <a:t>2014: óbito por TB 4%	óbito por outras 6%	     transferência 8%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7DB36E0-2544-EC42-9909-A1E207FD51F9}" type="slidenum">
              <a:rPr lang="pt-BR" altLang="pt-BR">
                <a:ea typeface="ＭＳ Ｐゴシック" charset="-128"/>
              </a:rPr>
              <a:pPr/>
              <a:t>27</a:t>
            </a:fld>
            <a:endParaRPr lang="pt-BR" altLang="pt-B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762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ea typeface="ＭＳ Ｐゴシック" charset="-128"/>
              </a:rPr>
              <a:t>2014: óbito por TB 4%	óbito por outras 6%	     transferência 8%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B00C720-B111-B14B-B023-756263F9D50C}" type="slidenum">
              <a:rPr lang="pt-BR" altLang="pt-BR">
                <a:ea typeface="ＭＳ Ｐゴシック" charset="-128"/>
              </a:rPr>
              <a:pPr/>
              <a:t>28</a:t>
            </a:fld>
            <a:endParaRPr lang="pt-BR" altLang="pt-B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18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>
              <a:ea typeface="ＭＳ Ｐゴシック" charset="-128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FE8CBD9-DD5C-814C-8D00-42272F239431}" type="slidenum">
              <a:rPr lang="pt-BR" altLang="pt-BR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377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351FC49-F9A0-F442-A373-6237264BE51A}" type="slidenum">
              <a:rPr lang="pt-BR" altLang="pt-BR">
                <a:ea typeface="ＭＳ Ｐゴシック" charset="-128"/>
              </a:rPr>
              <a:pPr/>
              <a:t>5</a:t>
            </a:fld>
            <a:endParaRPr lang="pt-BR" altLang="pt-BR">
              <a:ea typeface="ＭＳ Ｐゴシック" charset="-128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91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B48F76C-C362-7142-8776-9B199729C073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6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39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28D111-C5F5-8D4C-8176-9CF8F377F5F2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10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02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35B968CD-CCC2-8941-ADAA-9D9C7D981F7D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11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83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E32E9BD-D5B2-AB4A-99F1-F0C99BE3CF17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12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721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1D1AA1C-DE98-CC45-9A36-6EB2E9B4CDC9}" type="slidenum">
              <a:rPr lang="pt-BR" altLang="pt-BR">
                <a:solidFill>
                  <a:srgbClr val="000000"/>
                </a:solidFill>
                <a:ea typeface="ＭＳ Ｐゴシック" charset="-128"/>
              </a:rPr>
              <a:pPr/>
              <a:t>13</a:t>
            </a:fld>
            <a:endParaRPr lang="pt-BR" altLang="pt-BR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7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 altLang="pt-BR" dirty="0">
              <a:ea typeface="ＭＳ Ｐゴシック" charset="-128"/>
            </a:endParaRPr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2CC3176-2BC0-4F4D-B59C-4246C266B719}" type="slidenum">
              <a:rPr lang="pt-BR" altLang="pt-BR">
                <a:ea typeface="ＭＳ Ｐゴシック" charset="-128"/>
              </a:rPr>
              <a:pPr/>
              <a:t>14</a:t>
            </a:fld>
            <a:endParaRPr lang="pt-BR" altLang="pt-B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23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FB88-1866-3744-9480-3CF690B8BE5B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D2D0-9B2D-1E4D-B423-6B10C5026F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51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BC8F-12C4-7F4F-A68E-34D6F6E9C356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6FCD4-4754-974A-8980-B45A3FDCAC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609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ADB5-3460-B549-8515-AF2DD76CD4BB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EAF73-13B2-0640-B200-E8B2D204DC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955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59853-3769-F041-85DE-911AC87509A2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4F75-634E-AF4B-A0F6-0591A3AAA0C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873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D412B-26E8-4842-B29A-609075101850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098B-1D22-0B4F-BB34-1D33EF52F7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61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6BCB8-12D4-2549-A692-AFE80881B56A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49E90-AE3F-E14F-A567-B2BD81CA804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830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D7562-EB43-9948-B2F2-A8841AC73D34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6251D-6792-2246-A780-99D21F8667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600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3B66-1D39-6146-A437-E46760014061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70ADC-4303-4146-B6D3-49A7CE32D7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95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7687D-2E85-4949-8F22-FCDFC568063A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F0320-4B71-D14C-974F-03061528A7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689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B6CD-95C0-AD48-9F0D-A6C5026953A9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63F5B-9B49-2C4F-AD80-232440DF78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667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4229-52DC-4D4E-90BD-DEF97FBCF7C4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C9A49-0685-0C4C-823F-D0FC22F389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746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0118DC-0D8B-B943-B2EE-92617028D4A5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CBB212-FBEC-5C43-A1E4-752BC4F2A3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hart" Target="../charts/chart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38" y="558918"/>
            <a:ext cx="2162208" cy="21569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81" y="6452710"/>
            <a:ext cx="2535121" cy="2961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7544" y="2794616"/>
            <a:ext cx="8496944" cy="143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335" marR="145415" algn="ctr">
              <a:lnSpc>
                <a:spcPct val="97000"/>
              </a:lnSpc>
              <a:spcBef>
                <a:spcPts val="280"/>
              </a:spcBef>
              <a:spcAft>
                <a:spcPts val="0"/>
              </a:spcAft>
            </a:pPr>
            <a:r>
              <a:rPr lang="pt-BR" sz="3000" b="1" dirty="0">
                <a:solidFill>
                  <a:schemeClr val="accent2"/>
                </a:solidFill>
                <a:latin typeface="Montserrat" panose="00000500000000000000" pitchFamily="50" charset="0"/>
              </a:rPr>
              <a:t>I SEMINÁRIO ESTADUAL PARA O CONTROLE DA TUBERCULOSE NO SISTEMA PRISIONAL DE MINAS GERAIS</a:t>
            </a:r>
          </a:p>
        </p:txBody>
      </p:sp>
      <p:sp>
        <p:nvSpPr>
          <p:cNvPr id="9" name="Subtítulo 4"/>
          <p:cNvSpPr txBox="1">
            <a:spLocks/>
          </p:cNvSpPr>
          <p:nvPr/>
        </p:nvSpPr>
        <p:spPr bwMode="auto">
          <a:xfrm>
            <a:off x="539552" y="4627814"/>
            <a:ext cx="7918648" cy="12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Montserrat" panose="00000500000000000000"/>
              </a:rPr>
              <a:t>Maíra Veloso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Montserrat" panose="00000500000000000000"/>
              </a:rPr>
              <a:t>Coordenadora de Controle da 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Montserrat" panose="00000500000000000000"/>
              </a:rPr>
              <a:t>Tuberculose, Tracoma e Hanseníase  </a:t>
            </a:r>
          </a:p>
          <a:p>
            <a:pPr eaLnBrk="1" hangingPunct="1"/>
            <a:r>
              <a:rPr lang="pt-BR" altLang="pt-BR" sz="1600" dirty="0" smtClean="0">
                <a:solidFill>
                  <a:schemeClr val="tx1"/>
                </a:solidFill>
                <a:latin typeface="Montserrat" panose="00000500000000000000"/>
              </a:rPr>
              <a:t>Secretaria de Estado de Saúde de Minas Gerais</a:t>
            </a:r>
            <a:endParaRPr lang="pt-BR" altLang="pt-BR" sz="1600" dirty="0">
              <a:solidFill>
                <a:schemeClr val="tx1"/>
              </a:solidFill>
              <a:latin typeface="Montserrat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0751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881663" y="177933"/>
            <a:ext cx="82268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novos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sexo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</a:p>
          <a:p>
            <a:pPr algn="ctr" eaLnBrk="1" hangingPunct="1">
              <a:defRPr/>
            </a:pP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2008 a 2018.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41288" y="6103938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0486" name="Gráfico 8"/>
          <p:cNvGraphicFramePr>
            <a:graphicFrameLocks/>
          </p:cNvGraphicFramePr>
          <p:nvPr/>
        </p:nvGraphicFramePr>
        <p:xfrm>
          <a:off x="920750" y="1073150"/>
          <a:ext cx="7302500" cy="537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Gráfico" r:id="rId6" imgW="7303641" imgH="5377138" progId="Excel.Chart.8">
                  <p:embed/>
                </p:oleObj>
              </mc:Choice>
              <mc:Fallback>
                <p:oleObj name="Gráfico" r:id="rId6" imgW="7303641" imgH="5377138" progId="Excel.Chart.8">
                  <p:embed/>
                  <p:pic>
                    <p:nvPicPr>
                      <p:cNvPr id="0" name="Gráfico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073150"/>
                        <a:ext cx="7302500" cy="537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899592" y="163320"/>
            <a:ext cx="7713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novos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faixa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etária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</a:p>
          <a:p>
            <a:pPr algn="ctr" eaLnBrk="1" hangingPunct="1">
              <a:defRPr/>
            </a:pP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2008 a 2018.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27000" y="6249988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2534" name="Gráfico 6"/>
          <p:cNvGraphicFramePr>
            <a:graphicFrameLocks/>
          </p:cNvGraphicFramePr>
          <p:nvPr/>
        </p:nvGraphicFramePr>
        <p:xfrm>
          <a:off x="596900" y="1268413"/>
          <a:ext cx="7791450" cy="514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Gráfico" r:id="rId6" imgW="7955970" imgH="5328366" progId="Excel.Chart.8">
                  <p:embed/>
                </p:oleObj>
              </mc:Choice>
              <mc:Fallback>
                <p:oleObj name="Gráfico" r:id="rId6" imgW="7955970" imgH="5328366" progId="Excel.Chart.8">
                  <p:embed/>
                  <p:pic>
                    <p:nvPicPr>
                      <p:cNvPr id="0" name="Gráfico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1268413"/>
                        <a:ext cx="7791450" cy="514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graphicFrame>
        <p:nvGraphicFramePr>
          <p:cNvPr id="24582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84907"/>
              </p:ext>
            </p:extLst>
          </p:nvPr>
        </p:nvGraphicFramePr>
        <p:xfrm>
          <a:off x="344488" y="1123950"/>
          <a:ext cx="8455025" cy="516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Gráfico" r:id="rId6" imgW="8461981" imgH="5364945" progId="Excel.Chart.8">
                  <p:embed/>
                </p:oleObj>
              </mc:Choice>
              <mc:Fallback>
                <p:oleObj name="Gráfico" r:id="rId6" imgW="8461981" imgH="5364945" progId="Excel.Chart.8">
                  <p:embed/>
                  <p:pic>
                    <p:nvPicPr>
                      <p:cNvPr id="0" name="Grá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123950"/>
                        <a:ext cx="8455025" cy="516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1115616" y="200096"/>
            <a:ext cx="67577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novos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raça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2008 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a 2018.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41288" y="6103938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1331640" y="177933"/>
            <a:ext cx="71068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segundo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a forma,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2008 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a 2018.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41288" y="6103938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504215"/>
              </p:ext>
            </p:extLst>
          </p:nvPr>
        </p:nvGraphicFramePr>
        <p:xfrm>
          <a:off x="504825" y="1214438"/>
          <a:ext cx="8132763" cy="545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14338" name="Espaço Reservado para Rodapé 3"/>
          <p:cNvSpPr txBox="1">
            <a:spLocks noGrp="1"/>
          </p:cNvSpPr>
          <p:nvPr/>
        </p:nvSpPr>
        <p:spPr bwMode="auto">
          <a:xfrm>
            <a:off x="3203575" y="63341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1988" name="CaixaDeTexto 5"/>
          <p:cNvSpPr txBox="1">
            <a:spLocks noChangeArrowheads="1"/>
          </p:cNvSpPr>
          <p:nvPr/>
        </p:nvSpPr>
        <p:spPr bwMode="auto">
          <a:xfrm>
            <a:off x="1115616" y="139279"/>
            <a:ext cx="72520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Coeficiente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incidência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Tuberculose,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residentes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em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2007 a 2018.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39713" y="6251575"/>
            <a:ext cx="1979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/>
              <a:t>Fonte: SINAN-NET/TB. PECT/SVEAST/SUBVPS/SES-MG, 11/09/2019</a:t>
            </a:r>
            <a:r>
              <a:rPr lang="pt-BR" altLang="pt-BR" sz="800" i="1"/>
              <a:t>.</a:t>
            </a:r>
          </a:p>
        </p:txBody>
      </p:sp>
      <p:graphicFrame>
        <p:nvGraphicFramePr>
          <p:cNvPr id="14343" name="Gráfico 7"/>
          <p:cNvGraphicFramePr>
            <a:graphicFrameLocks/>
          </p:cNvGraphicFramePr>
          <p:nvPr/>
        </p:nvGraphicFramePr>
        <p:xfrm>
          <a:off x="488950" y="1185863"/>
          <a:ext cx="7878763" cy="481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9" name="Gráfico" r:id="rId6" imgW="7882811" imgH="4822354" progId="Excel.Chart.8">
                  <p:embed/>
                </p:oleObj>
              </mc:Choice>
              <mc:Fallback>
                <p:oleObj name="Gráfico" r:id="rId6" imgW="7882811" imgH="482235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185863"/>
                        <a:ext cx="7878763" cy="4814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1043608" y="255620"/>
            <a:ext cx="75083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Coeficiente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incidência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Tuberculose,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regional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residência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2018.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15913" y="6189663"/>
            <a:ext cx="2220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1285"/>
              </p:ext>
            </p:extLst>
          </p:nvPr>
        </p:nvGraphicFramePr>
        <p:xfrm>
          <a:off x="395288" y="1174750"/>
          <a:ext cx="8280400" cy="499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389" name="CaixaDeTexto 1"/>
          <p:cNvSpPr txBox="1">
            <a:spLocks noChangeArrowheads="1"/>
          </p:cNvSpPr>
          <p:nvPr/>
        </p:nvSpPr>
        <p:spPr bwMode="auto">
          <a:xfrm>
            <a:off x="6958013" y="3068638"/>
            <a:ext cx="19954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Minas Gerais: </a:t>
            </a:r>
            <a:r>
              <a:rPr lang="pt-BR" altLang="pt-BR" sz="1600" b="1" dirty="0" smtClean="0"/>
              <a:t>17,4</a:t>
            </a:r>
            <a:endParaRPr lang="pt-BR" alt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900113" y="3429000"/>
            <a:ext cx="79200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57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36866" name="Espaço Reservado para Rodapé 3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6084" name="CaixaDeTexto 5"/>
          <p:cNvSpPr txBox="1">
            <a:spLocks noChangeArrowheads="1"/>
          </p:cNvSpPr>
          <p:nvPr/>
        </p:nvSpPr>
        <p:spPr bwMode="auto">
          <a:xfrm>
            <a:off x="1115616" y="213658"/>
            <a:ext cx="72514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Coeficiente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mortalidade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Tuberculose,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residentes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em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2007 a 2018*.</a:t>
            </a:r>
          </a:p>
        </p:txBody>
      </p:sp>
      <p:sp>
        <p:nvSpPr>
          <p:cNvPr id="36868" name="Retângulo 1"/>
          <p:cNvSpPr>
            <a:spLocks noChangeArrowheads="1"/>
          </p:cNvSpPr>
          <p:nvPr/>
        </p:nvSpPr>
        <p:spPr bwMode="auto">
          <a:xfrm>
            <a:off x="125413" y="59499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900">
                <a:latin typeface="Trebuchet MS" charset="0"/>
              </a:rPr>
              <a:t>*Dados preliminares, sujeitos a alteração.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900">
                <a:latin typeface="Trebuchet MS" charset="0"/>
              </a:rPr>
              <a:t>Fonte: SIM/CPDE/DASS/SVEAST/SubVPS/SESMG – 11/09/19 </a:t>
            </a:r>
            <a:r>
              <a:rPr lang="pt-BR" altLang="pt-BR" sz="900">
                <a:latin typeface="Arial" charset="0"/>
              </a:rPr>
              <a:t> </a:t>
            </a:r>
          </a:p>
        </p:txBody>
      </p:sp>
      <p:graphicFrame>
        <p:nvGraphicFramePr>
          <p:cNvPr id="36869" name="Gráfico 5"/>
          <p:cNvGraphicFramePr>
            <a:graphicFrameLocks/>
          </p:cNvGraphicFramePr>
          <p:nvPr/>
        </p:nvGraphicFramePr>
        <p:xfrm>
          <a:off x="344488" y="1050925"/>
          <a:ext cx="8310562" cy="464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1" name="Gráfico" r:id="rId6" imgW="8315665" imgH="4645555" progId="Excel.Chart.8">
                  <p:embed/>
                </p:oleObj>
              </mc:Choice>
              <mc:Fallback>
                <p:oleObj name="Gráfico" r:id="rId6" imgW="8315665" imgH="4645555" progId="Excel.Chart.8">
                  <p:embed/>
                  <p:pic>
                    <p:nvPicPr>
                      <p:cNvPr id="0" name="Gráfico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050925"/>
                        <a:ext cx="8310562" cy="464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38914" name="Espaço Reservado para Rodapé 3"/>
          <p:cNvSpPr txBox="1">
            <a:spLocks noGrp="1"/>
          </p:cNvSpPr>
          <p:nvPr/>
        </p:nvSpPr>
        <p:spPr bwMode="auto">
          <a:xfrm>
            <a:off x="3203575" y="63341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3795" name="CaixaDeTexto 5"/>
          <p:cNvSpPr txBox="1">
            <a:spLocks noChangeArrowheads="1"/>
          </p:cNvSpPr>
          <p:nvPr/>
        </p:nvSpPr>
        <p:spPr bwMode="auto">
          <a:xfrm>
            <a:off x="971600" y="186224"/>
            <a:ext cx="7713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Coeficiente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mortalidade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 regional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residência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, 2018*.</a:t>
            </a:r>
          </a:p>
        </p:txBody>
      </p:sp>
      <p:graphicFrame>
        <p:nvGraphicFramePr>
          <p:cNvPr id="2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588911"/>
              </p:ext>
            </p:extLst>
          </p:nvPr>
        </p:nvGraphicFramePr>
        <p:xfrm>
          <a:off x="382588" y="893763"/>
          <a:ext cx="8378825" cy="539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917" name="CaixaDeTexto 1"/>
          <p:cNvSpPr txBox="1">
            <a:spLocks noChangeArrowheads="1"/>
          </p:cNvSpPr>
          <p:nvPr/>
        </p:nvSpPr>
        <p:spPr bwMode="auto">
          <a:xfrm>
            <a:off x="7170738" y="3511550"/>
            <a:ext cx="19954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Minas Gerais: </a:t>
            </a:r>
            <a:r>
              <a:rPr lang="pt-BR" altLang="pt-BR" sz="1600" b="1" dirty="0" smtClean="0"/>
              <a:t>1,1</a:t>
            </a:r>
            <a:endParaRPr lang="pt-BR" altLang="pt-BR" sz="1600" b="1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815975" y="4005263"/>
            <a:ext cx="81375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Fonte: SINAN-NET/TB.  ECT/SVEAST/SUBVPS/SES-MG, 13/09/2019.</a:t>
            </a:r>
            <a:endParaRPr lang="pt-BR" altLang="pt-BR" sz="80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701039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12" y="6629402"/>
            <a:ext cx="1453096" cy="169753"/>
          </a:xfrm>
          <a:prstGeom prst="rect">
            <a:avLst/>
          </a:prstGeom>
        </p:spPr>
      </p:pic>
      <p:pic>
        <p:nvPicPr>
          <p:cNvPr id="40962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Fonte: SINAN-NET/TB. ECT/SVEAST/SUBVPS/SES-MG, 13/09/2019.</a:t>
            </a:r>
            <a:endParaRPr lang="pt-BR" altLang="pt-BR" sz="800"/>
          </a:p>
        </p:txBody>
      </p:sp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971600" y="135493"/>
            <a:ext cx="77897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eaLnBrk="1" hangingPunct="1">
              <a:buFontTx/>
              <a:buNone/>
              <a:defRPr sz="2000" b="1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pt-BR" altLang="pt-BR" sz="2200" dirty="0"/>
              <a:t>Distribuição dos coeficientes de incidência e mortalidade por regional de residência, 2018*.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940"/>
              </p:ext>
            </p:extLst>
          </p:nvPr>
        </p:nvGraphicFramePr>
        <p:xfrm>
          <a:off x="166689" y="1237689"/>
          <a:ext cx="8581776" cy="449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0179" name="CaixaDeTexto 5"/>
          <p:cNvSpPr txBox="1">
            <a:spLocks noChangeArrowheads="1"/>
          </p:cNvSpPr>
          <p:nvPr/>
        </p:nvSpPr>
        <p:spPr bwMode="auto">
          <a:xfrm>
            <a:off x="1115616" y="185877"/>
            <a:ext cx="75213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de </a:t>
            </a:r>
            <a:r>
              <a:rPr lang="pt-BR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R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e</a:t>
            </a:r>
            <a:r>
              <a:rPr lang="pt-BR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alização</a:t>
            </a:r>
            <a:r>
              <a:rPr lang="pt-BR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do TRM-TB entre os Casos Novos de Tuberculose, Minas Gerais, 2015 a 2018.</a:t>
            </a:r>
            <a:endParaRPr lang="en-US" altLang="pt-BR" sz="2200" b="1" dirty="0" smtClean="0">
              <a:solidFill>
                <a:srgbClr val="A50021"/>
              </a:solidFill>
              <a:latin typeface="+mj-lt"/>
              <a:ea typeface="+mn-ea"/>
            </a:endParaRP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79388" y="6350000"/>
            <a:ext cx="2066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Fonte: SINAN-NET/TB. PECT/SVEAST/SUBVPS/SES-MG, 11/09/2019</a:t>
            </a:r>
            <a:endParaRPr lang="pt-BR" altLang="pt-BR" sz="800" i="1"/>
          </a:p>
        </p:txBody>
      </p:sp>
      <p:graphicFrame>
        <p:nvGraphicFramePr>
          <p:cNvPr id="43012" name="Gráfico 7"/>
          <p:cNvGraphicFramePr>
            <a:graphicFrameLocks/>
          </p:cNvGraphicFramePr>
          <p:nvPr/>
        </p:nvGraphicFramePr>
        <p:xfrm>
          <a:off x="452438" y="1231900"/>
          <a:ext cx="8308975" cy="477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4" name="Gráfico" r:id="rId5" imgW="8315665" imgH="4785775" progId="Excel.Chart.8">
                  <p:embed/>
                </p:oleObj>
              </mc:Choice>
              <mc:Fallback>
                <p:oleObj name="Gráfico" r:id="rId5" imgW="8315665" imgH="4785775" progId="Excel.Chart.8">
                  <p:embed/>
                  <p:pic>
                    <p:nvPicPr>
                      <p:cNvPr id="0" name="Grá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231900"/>
                        <a:ext cx="8308975" cy="477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247976"/>
            <a:ext cx="916497" cy="914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457200" y="278683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b="1" dirty="0" smtClean="0"/>
              <a:t>Indicadores da Tuberculose em Minas Gerais</a:t>
            </a: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3386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0179" name="CaixaDeTexto 5"/>
          <p:cNvSpPr txBox="1">
            <a:spLocks noChangeArrowheads="1"/>
          </p:cNvSpPr>
          <p:nvPr/>
        </p:nvSpPr>
        <p:spPr bwMode="auto">
          <a:xfrm>
            <a:off x="899592" y="157278"/>
            <a:ext cx="7938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de </a:t>
            </a:r>
            <a:r>
              <a:rPr lang="pt-BR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R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e</a:t>
            </a:r>
            <a:r>
              <a:rPr lang="pt-BR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alização</a:t>
            </a:r>
            <a:r>
              <a:rPr lang="pt-BR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do TRM-TB entre os Casos Novos de Tuberculose, por regional de residência, 2018.</a:t>
            </a:r>
            <a:endParaRPr lang="en-US" altLang="pt-BR" sz="2200" b="1" dirty="0" smtClean="0">
              <a:solidFill>
                <a:srgbClr val="A50021"/>
              </a:solidFill>
              <a:latin typeface="+mj-lt"/>
              <a:ea typeface="+mn-ea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331788" y="6223000"/>
            <a:ext cx="1898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Fonte: SINAN-NET/TB. PECT/SVEAST/SUBVPS/SES-MG, 11/09/2019</a:t>
            </a:r>
            <a:r>
              <a:rPr lang="pt-BR" altLang="pt-BR" sz="800" i="1"/>
              <a:t>.</a:t>
            </a:r>
          </a:p>
        </p:txBody>
      </p:sp>
      <p:graphicFrame>
        <p:nvGraphicFramePr>
          <p:cNvPr id="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329546"/>
              </p:ext>
            </p:extLst>
          </p:nvPr>
        </p:nvGraphicFramePr>
        <p:xfrm>
          <a:off x="428625" y="1168400"/>
          <a:ext cx="8015288" cy="508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1" name="Conector reto 10"/>
          <p:cNvCxnSpPr/>
          <p:nvPr/>
        </p:nvCxnSpPr>
        <p:spPr>
          <a:xfrm>
            <a:off x="684213" y="3284538"/>
            <a:ext cx="79200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8" name="CaixaDeTexto 1"/>
          <p:cNvSpPr txBox="1">
            <a:spLocks noChangeArrowheads="1"/>
          </p:cNvSpPr>
          <p:nvPr/>
        </p:nvSpPr>
        <p:spPr bwMode="auto">
          <a:xfrm>
            <a:off x="6948488" y="2800350"/>
            <a:ext cx="19954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/>
              <a:t>Minas Gerais: 28%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1249301" y="182106"/>
            <a:ext cx="75840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100" b="1" dirty="0" err="1" smtClean="0">
                <a:solidFill>
                  <a:srgbClr val="A50021"/>
                </a:solidFill>
                <a:latin typeface="+mj-lt"/>
                <a:ea typeface="+mn-ea"/>
              </a:rPr>
              <a:t>Percentual</a:t>
            </a:r>
            <a:r>
              <a:rPr lang="en-US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 de </a:t>
            </a:r>
            <a:r>
              <a:rPr lang="pt-BR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R</a:t>
            </a:r>
            <a:r>
              <a:rPr lang="en-US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e</a:t>
            </a:r>
            <a:r>
              <a:rPr lang="pt-BR" altLang="pt-BR" sz="2100" b="1" dirty="0" err="1" smtClean="0">
                <a:solidFill>
                  <a:srgbClr val="A50021"/>
                </a:solidFill>
                <a:latin typeface="+mj-lt"/>
                <a:ea typeface="+mn-ea"/>
              </a:rPr>
              <a:t>alização</a:t>
            </a:r>
            <a:r>
              <a:rPr lang="pt-BR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 do Exame de Cultura de Escarro entre os Casos de </a:t>
            </a:r>
            <a:r>
              <a:rPr lang="pt-BR" altLang="pt-BR" sz="2100" b="1" dirty="0" err="1" smtClean="0">
                <a:solidFill>
                  <a:srgbClr val="A50021"/>
                </a:solidFill>
                <a:latin typeface="+mj-lt"/>
                <a:ea typeface="+mn-ea"/>
              </a:rPr>
              <a:t>Retratamento</a:t>
            </a:r>
            <a:r>
              <a:rPr lang="pt-BR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 de Tuberculose, Minas Gerais, </a:t>
            </a:r>
            <a:r>
              <a:rPr lang="pt-BR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2008 </a:t>
            </a:r>
            <a:r>
              <a:rPr lang="pt-BR" altLang="pt-BR" sz="2100" b="1" dirty="0" smtClean="0">
                <a:solidFill>
                  <a:srgbClr val="A50021"/>
                </a:solidFill>
                <a:latin typeface="+mj-lt"/>
                <a:ea typeface="+mn-ea"/>
              </a:rPr>
              <a:t>a 2018.</a:t>
            </a:r>
            <a:endParaRPr lang="en-US" altLang="pt-BR" sz="2100" b="1" dirty="0" smtClean="0">
              <a:solidFill>
                <a:srgbClr val="A50021"/>
              </a:solidFill>
              <a:latin typeface="+mj-lt"/>
              <a:ea typeface="+mn-ea"/>
            </a:endParaRP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80975" y="6386513"/>
            <a:ext cx="215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/>
              <a:t>Fonte: SINAN-NET/TB. PECT/SVEAST/SUBVPS/SES-MG, 11/09/2019.</a:t>
            </a:r>
          </a:p>
        </p:txBody>
      </p:sp>
      <p:graphicFrame>
        <p:nvGraphicFramePr>
          <p:cNvPr id="45060" name="Gráfico 5"/>
          <p:cNvGraphicFramePr>
            <a:graphicFrameLocks/>
          </p:cNvGraphicFramePr>
          <p:nvPr/>
        </p:nvGraphicFramePr>
        <p:xfrm>
          <a:off x="323850" y="1406525"/>
          <a:ext cx="8634413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1" name="Gráfico" r:id="rId4" imgW="8458327" imgH="4991072" progId="Excel.Chart.8">
                  <p:embed/>
                </p:oleObj>
              </mc:Choice>
              <mc:Fallback>
                <p:oleObj name="Gráfico" r:id="rId4" imgW="8458327" imgH="4991072" progId="Excel.Chart.8">
                  <p:embed/>
                  <p:pic>
                    <p:nvPicPr>
                      <p:cNvPr id="0" name="Gráfico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06525"/>
                        <a:ext cx="8634413" cy="481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83759"/>
            <a:ext cx="1453005" cy="1697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179388" y="6223000"/>
            <a:ext cx="2089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</a:t>
            </a: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9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6" name="CaixaDeTexto 5"/>
          <p:cNvSpPr txBox="1">
            <a:spLocks noChangeArrowheads="1"/>
          </p:cNvSpPr>
          <p:nvPr/>
        </p:nvSpPr>
        <p:spPr bwMode="auto">
          <a:xfrm>
            <a:off x="971599" y="159612"/>
            <a:ext cx="80273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e</a:t>
            </a:r>
            <a:r>
              <a:rPr lang="pt-BR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alização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do Exame de Cultura de Escarro entre os Casos de </a:t>
            </a:r>
            <a:r>
              <a:rPr lang="pt-BR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Retratamento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Tuberculose, por regional de residência, 2018.</a:t>
            </a:r>
            <a:endParaRPr lang="en-US" altLang="pt-BR" sz="2200" b="1" dirty="0" smtClean="0">
              <a:solidFill>
                <a:srgbClr val="A50021"/>
              </a:solidFill>
              <a:latin typeface="+mn-lt"/>
              <a:ea typeface="+mn-ea"/>
            </a:endParaRPr>
          </a:p>
        </p:txBody>
      </p:sp>
      <p:graphicFrame>
        <p:nvGraphicFramePr>
          <p:cNvPr id="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078181"/>
              </p:ext>
            </p:extLst>
          </p:nvPr>
        </p:nvGraphicFramePr>
        <p:xfrm>
          <a:off x="323850" y="1214438"/>
          <a:ext cx="8351838" cy="495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Conector reto 8"/>
          <p:cNvCxnSpPr/>
          <p:nvPr/>
        </p:nvCxnSpPr>
        <p:spPr>
          <a:xfrm>
            <a:off x="779463" y="3404090"/>
            <a:ext cx="7896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8" name="CaixaDeTexto 1"/>
          <p:cNvSpPr txBox="1">
            <a:spLocks noChangeArrowheads="1"/>
          </p:cNvSpPr>
          <p:nvPr/>
        </p:nvSpPr>
        <p:spPr bwMode="auto">
          <a:xfrm>
            <a:off x="7040563" y="2852167"/>
            <a:ext cx="19954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Minas Gerais: 54,5%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94" y="5603529"/>
            <a:ext cx="1453005" cy="16975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8130" name="CaixaDeTexto 5"/>
          <p:cNvSpPr txBox="1">
            <a:spLocks noChangeArrowheads="1"/>
          </p:cNvSpPr>
          <p:nvPr/>
        </p:nvSpPr>
        <p:spPr bwMode="auto">
          <a:xfrm>
            <a:off x="1042988" y="176036"/>
            <a:ext cx="7705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A50021"/>
                </a:solidFill>
              </a:rPr>
              <a:t>Proporção de testagem para HIV entre os casos novos de TB, por regional de residência, 2018.</a:t>
            </a:r>
            <a:endParaRPr lang="en-US" altLang="pt-BR" sz="2200" b="1" dirty="0">
              <a:solidFill>
                <a:srgbClr val="A50021"/>
              </a:solidFill>
            </a:endParaRP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50825" y="6227763"/>
            <a:ext cx="19081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Fonte: SINAN-NET/TB. </a:t>
            </a: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PECT/SVEAST/SUBVPS/SES-MG</a:t>
            </a: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, 11/09/2019</a:t>
            </a:r>
          </a:p>
        </p:txBody>
      </p:sp>
      <p:graphicFrame>
        <p:nvGraphicFramePr>
          <p:cNvPr id="2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903431"/>
              </p:ext>
            </p:extLst>
          </p:nvPr>
        </p:nvGraphicFramePr>
        <p:xfrm>
          <a:off x="395288" y="1268413"/>
          <a:ext cx="8353425" cy="513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Conector reto 9"/>
          <p:cNvCxnSpPr/>
          <p:nvPr/>
        </p:nvCxnSpPr>
        <p:spPr>
          <a:xfrm>
            <a:off x="1042988" y="2747963"/>
            <a:ext cx="7896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4" name="CaixaDeTexto 1"/>
          <p:cNvSpPr txBox="1">
            <a:spLocks noChangeArrowheads="1"/>
          </p:cNvSpPr>
          <p:nvPr/>
        </p:nvSpPr>
        <p:spPr bwMode="auto">
          <a:xfrm>
            <a:off x="7019925" y="2335213"/>
            <a:ext cx="19192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Minas Gerais: 79%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9154" name="CaixaDeTexto 5"/>
          <p:cNvSpPr txBox="1">
            <a:spLocks noChangeArrowheads="1"/>
          </p:cNvSpPr>
          <p:nvPr/>
        </p:nvSpPr>
        <p:spPr bwMode="auto">
          <a:xfrm>
            <a:off x="1115616" y="206375"/>
            <a:ext cx="78312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A50021"/>
                </a:solidFill>
              </a:rPr>
              <a:t>Proporção de </a:t>
            </a:r>
            <a:r>
              <a:rPr lang="pt-BR" altLang="pt-BR" sz="2200" b="1" dirty="0" err="1">
                <a:solidFill>
                  <a:srgbClr val="A50021"/>
                </a:solidFill>
              </a:rPr>
              <a:t>coinfecção</a:t>
            </a:r>
            <a:r>
              <a:rPr lang="pt-BR" altLang="pt-BR" sz="2200" b="1" dirty="0">
                <a:solidFill>
                  <a:srgbClr val="A50021"/>
                </a:solidFill>
              </a:rPr>
              <a:t> TB/HIV, por regional de residência, 2018.</a:t>
            </a:r>
            <a:endParaRPr lang="en-US" altLang="pt-BR" sz="2200" b="1" dirty="0">
              <a:solidFill>
                <a:srgbClr val="A50021"/>
              </a:solidFill>
            </a:endParaRP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36525" y="6270625"/>
            <a:ext cx="2268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Fonte: SINAN-NET/TB. </a:t>
            </a: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PECT/SVEAST/SUBVPS/SES-MG</a:t>
            </a: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, 11/09/2019</a:t>
            </a:r>
          </a:p>
        </p:txBody>
      </p:sp>
      <p:graphicFrame>
        <p:nvGraphicFramePr>
          <p:cNvPr id="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430930"/>
              </p:ext>
            </p:extLst>
          </p:nvPr>
        </p:nvGraphicFramePr>
        <p:xfrm>
          <a:off x="315856" y="1244600"/>
          <a:ext cx="8401050" cy="497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157" name="CaixaDeTexto 1"/>
          <p:cNvSpPr txBox="1">
            <a:spLocks noChangeArrowheads="1"/>
          </p:cNvSpPr>
          <p:nvPr/>
        </p:nvSpPr>
        <p:spPr bwMode="auto">
          <a:xfrm>
            <a:off x="7019925" y="2871788"/>
            <a:ext cx="19954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/>
              <a:t>Minas Gerais: 9%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755650" y="3236913"/>
            <a:ext cx="7896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128588" y="6359525"/>
            <a:ext cx="2282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>
                <a:solidFill>
                  <a:srgbClr val="000000"/>
                </a:solidFill>
                <a:latin typeface="Arial" charset="0"/>
              </a:rPr>
              <a:t>Fonte: SINAN-NET/TB. PECT/SVEAST/SUBVPS/SES-MG, 11/09/2019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2" name="CaixaDeTexto 4"/>
          <p:cNvSpPr txBox="1">
            <a:spLocks noChangeArrowheads="1"/>
          </p:cNvSpPr>
          <p:nvPr/>
        </p:nvSpPr>
        <p:spPr bwMode="auto">
          <a:xfrm>
            <a:off x="1187624" y="214314"/>
            <a:ext cx="7759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TDO realizado entre os casos novos pulmonares, por regional de residência, 2018.</a:t>
            </a:r>
            <a:endParaRPr lang="en-US" altLang="pt-BR" sz="2200" b="1" dirty="0" smtClean="0">
              <a:solidFill>
                <a:srgbClr val="A50021"/>
              </a:solidFill>
              <a:latin typeface="+mn-lt"/>
              <a:ea typeface="+mn-ea"/>
            </a:endParaRPr>
          </a:p>
        </p:txBody>
      </p:sp>
      <p:graphicFrame>
        <p:nvGraphicFramePr>
          <p:cNvPr id="2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220116"/>
              </p:ext>
            </p:extLst>
          </p:nvPr>
        </p:nvGraphicFramePr>
        <p:xfrm>
          <a:off x="323850" y="1268413"/>
          <a:ext cx="8135938" cy="476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Conector reto 9"/>
          <p:cNvCxnSpPr/>
          <p:nvPr/>
        </p:nvCxnSpPr>
        <p:spPr>
          <a:xfrm>
            <a:off x="899592" y="3212976"/>
            <a:ext cx="77057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4" name="CaixaDeTexto 1"/>
          <p:cNvSpPr txBox="1">
            <a:spLocks noChangeArrowheads="1"/>
          </p:cNvSpPr>
          <p:nvPr/>
        </p:nvSpPr>
        <p:spPr bwMode="auto">
          <a:xfrm>
            <a:off x="7104063" y="2890838"/>
            <a:ext cx="19954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rgbClr val="000000"/>
                </a:solidFill>
              </a:rPr>
              <a:t>Minas Gerais: 48%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2226" name="AutoShape 8"/>
          <p:cNvSpPr>
            <a:spLocks noChangeArrowheads="1"/>
          </p:cNvSpPr>
          <p:nvPr/>
        </p:nvSpPr>
        <p:spPr bwMode="auto">
          <a:xfrm>
            <a:off x="1043608" y="198411"/>
            <a:ext cx="7507100" cy="724125"/>
          </a:xfrm>
          <a:prstGeom prst="roundRect">
            <a:avLst>
              <a:gd name="adj" fmla="val 1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53" tIns="46776" rIns="89953" bIns="46776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CC"/>
              </a:buClr>
              <a:buFont typeface="Century Gothic" charset="0"/>
              <a:buNone/>
            </a:pPr>
            <a:r>
              <a:rPr lang="pt-BR" altLang="en-US" sz="2200" b="1" dirty="0">
                <a:solidFill>
                  <a:srgbClr val="A50021"/>
                </a:solidFill>
                <a:ea typeface="ＭＳ Ｐゴシック" charset="-128"/>
                <a:cs typeface="Calibri" charset="0"/>
              </a:rPr>
              <a:t>Situação de encerramento dos casos novos de tuberculose pulmonar com confirmação laboratorial, MG, 2008 a 2018*.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55575" y="6488113"/>
            <a:ext cx="2592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dirty="0">
                <a:solidFill>
                  <a:srgbClr val="000000"/>
                </a:solidFill>
                <a:latin typeface="Arial" charset="0"/>
              </a:rPr>
              <a:t>Fonte: SINAN-NET/TB. PECT/SVEAST/SUBVPS/SES-MG, </a:t>
            </a:r>
            <a:r>
              <a:rPr lang="pt-BR" altLang="pt-BR" sz="800" dirty="0" smtClean="0">
                <a:solidFill>
                  <a:srgbClr val="000000"/>
                </a:solidFill>
                <a:latin typeface="Arial" charset="0"/>
              </a:rPr>
              <a:t>22/11/2019</a:t>
            </a:r>
            <a:endParaRPr lang="pt-BR" altLang="pt-B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55575" y="6248400"/>
            <a:ext cx="23447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>
                <a:solidFill>
                  <a:srgbClr val="000000"/>
                </a:solidFill>
                <a:latin typeface="Arial" charset="0"/>
              </a:rPr>
              <a:t>* Dados preliminares, sujeitos a alteração.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476073"/>
              </p:ext>
            </p:extLst>
          </p:nvPr>
        </p:nvGraphicFramePr>
        <p:xfrm>
          <a:off x="251520" y="1187424"/>
          <a:ext cx="8653805" cy="5303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61443" name="CaixaDeTexto 5"/>
          <p:cNvSpPr txBox="1">
            <a:spLocks noChangeArrowheads="1"/>
          </p:cNvSpPr>
          <p:nvPr/>
        </p:nvSpPr>
        <p:spPr bwMode="auto">
          <a:xfrm>
            <a:off x="1259632" y="196850"/>
            <a:ext cx="711270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cura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dos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novos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de TB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Pulmonar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com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confirmação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laboratorial,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 regional de </a:t>
            </a:r>
            <a:r>
              <a:rPr lang="en-US" altLang="pt-BR" sz="2200" b="1" dirty="0" err="1">
                <a:solidFill>
                  <a:srgbClr val="A50021"/>
                </a:solidFill>
                <a:latin typeface="+mj-lt"/>
                <a:ea typeface="+mn-ea"/>
              </a:rPr>
              <a:t>r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j-lt"/>
                <a:ea typeface="+mn-ea"/>
              </a:rPr>
              <a:t>esidência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j-lt"/>
                <a:ea typeface="+mn-ea"/>
              </a:rPr>
              <a:t>, 2018*.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PECT/SVEAST/SUBVPS/SES-MG, </a:t>
            </a:r>
            <a:r>
              <a:rPr lang="pt-BR" altLang="pt-BR" sz="900" dirty="0" smtClean="0"/>
              <a:t>22/11/2019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796136" y="1177588"/>
            <a:ext cx="318391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4,1% </a:t>
            </a: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 encerramento Sinan;</a:t>
            </a:r>
          </a:p>
          <a:p>
            <a:pPr algn="ctr">
              <a:defRPr/>
            </a:pPr>
            <a:r>
              <a:rPr lang="pt-BR" sz="1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6,9% </a:t>
            </a: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encerrados por transferência.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221461" y="1176933"/>
            <a:ext cx="574675" cy="523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sz="7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MG:</a:t>
            </a:r>
          </a:p>
          <a:p>
            <a:pPr>
              <a:defRPr/>
            </a:pPr>
            <a:endParaRPr lang="pt-BR" sz="7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662935"/>
              </p:ext>
            </p:extLst>
          </p:nvPr>
        </p:nvGraphicFramePr>
        <p:xfrm>
          <a:off x="395536" y="1631295"/>
          <a:ext cx="8280152" cy="4845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" name="Conector reto 3"/>
          <p:cNvCxnSpPr/>
          <p:nvPr/>
        </p:nvCxnSpPr>
        <p:spPr>
          <a:xfrm>
            <a:off x="985287" y="2691497"/>
            <a:ext cx="7920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4" name="CaixaDeTexto 5"/>
          <p:cNvSpPr txBox="1">
            <a:spLocks noChangeArrowheads="1"/>
          </p:cNvSpPr>
          <p:nvPr/>
        </p:nvSpPr>
        <p:spPr bwMode="auto">
          <a:xfrm>
            <a:off x="6688138" y="2328863"/>
            <a:ext cx="21605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Arial" charset="0"/>
              </a:rPr>
              <a:t>Minas Gerais: </a:t>
            </a:r>
            <a:r>
              <a:rPr lang="pt-BR" altLang="pt-BR" sz="1600" b="1" dirty="0" smtClean="0">
                <a:latin typeface="Arial" charset="0"/>
              </a:rPr>
              <a:t>72,3%</a:t>
            </a:r>
            <a:endParaRPr lang="pt-BR" altLang="pt-BR" sz="1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63491" name="CaixaDeTexto 5"/>
          <p:cNvSpPr txBox="1">
            <a:spLocks noChangeArrowheads="1"/>
          </p:cNvSpPr>
          <p:nvPr/>
        </p:nvSpPr>
        <p:spPr bwMode="auto">
          <a:xfrm>
            <a:off x="792088" y="188120"/>
            <a:ext cx="81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Percentual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abandono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dos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novos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TB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Pulmonar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com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confirmação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laboratorial,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por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regional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residência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2018*.</a:t>
            </a: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PECT/SVEAST/SUBVPS/SES-MG, </a:t>
            </a:r>
            <a:r>
              <a:rPr lang="pt-BR" altLang="pt-BR" sz="900" dirty="0" smtClean="0"/>
              <a:t>22/11/2019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332760" y="1393083"/>
            <a:ext cx="576263" cy="522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sz="7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MG:</a:t>
            </a:r>
          </a:p>
          <a:p>
            <a:pPr>
              <a:defRPr/>
            </a:pPr>
            <a:endParaRPr lang="pt-BR" sz="7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909023" y="1393083"/>
            <a:ext cx="318391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4,1% </a:t>
            </a: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 encerramento Sinan;</a:t>
            </a:r>
          </a:p>
          <a:p>
            <a:pPr algn="ctr">
              <a:defRPr/>
            </a:pPr>
            <a:r>
              <a:rPr lang="pt-BR" sz="14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6,9% </a:t>
            </a:r>
            <a:r>
              <a:rPr lang="pt-BR" sz="1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encerrados por transferência.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549694"/>
              </p:ext>
            </p:extLst>
          </p:nvPr>
        </p:nvGraphicFramePr>
        <p:xfrm>
          <a:off x="632510" y="1700808"/>
          <a:ext cx="7827922" cy="477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" name="Conector reto 2"/>
          <p:cNvCxnSpPr/>
          <p:nvPr/>
        </p:nvCxnSpPr>
        <p:spPr>
          <a:xfrm>
            <a:off x="1099879" y="4005064"/>
            <a:ext cx="78054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9" name="CaixaDeTexto 1"/>
          <p:cNvSpPr txBox="1">
            <a:spLocks noChangeArrowheads="1"/>
          </p:cNvSpPr>
          <p:nvPr/>
        </p:nvSpPr>
        <p:spPr bwMode="auto">
          <a:xfrm>
            <a:off x="7054592" y="3583552"/>
            <a:ext cx="187166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/>
              <a:t>Minas Gerais: </a:t>
            </a:r>
            <a:r>
              <a:rPr lang="pt-BR" altLang="pt-BR" sz="1600" b="1" dirty="0" smtClean="0"/>
              <a:t>8,5</a:t>
            </a:r>
            <a:r>
              <a:rPr lang="pt-BR" altLang="pt-BR" sz="1600" b="1" dirty="0"/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9396" name="CaixaDeTexto 5"/>
          <p:cNvSpPr txBox="1">
            <a:spLocks noChangeArrowheads="1"/>
          </p:cNvSpPr>
          <p:nvPr/>
        </p:nvSpPr>
        <p:spPr bwMode="auto">
          <a:xfrm>
            <a:off x="1152812" y="139279"/>
            <a:ext cx="70195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eaLnBrk="1" hangingPunct="1">
              <a:defRPr sz="2000" b="1">
                <a:solidFill>
                  <a:srgbClr val="A5002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BR" altLang="pt-BR" sz="2200" dirty="0"/>
              <a:t>Situação de Encerramento dos C</a:t>
            </a:r>
            <a:r>
              <a:rPr lang="en-US" altLang="pt-BR" sz="2200" dirty="0"/>
              <a:t>a</a:t>
            </a:r>
            <a:r>
              <a:rPr lang="pt-BR" altLang="pt-BR" sz="2200" dirty="0" err="1"/>
              <a:t>sos</a:t>
            </a:r>
            <a:r>
              <a:rPr lang="pt-BR" altLang="pt-BR" sz="2200" dirty="0"/>
              <a:t> de Tuberculose </a:t>
            </a:r>
            <a:r>
              <a:rPr lang="pt-BR" altLang="pt-BR" sz="2200" dirty="0" smtClean="0"/>
              <a:t>na PPL, Minas Gerais, 2018</a:t>
            </a:r>
            <a:r>
              <a:rPr lang="en-US" altLang="pt-BR" sz="2200" dirty="0" smtClean="0"/>
              <a:t>.</a:t>
            </a:r>
            <a:endParaRPr lang="en-US" altLang="pt-BR" sz="2200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PECT/SVEAST/SUBVPS/SES-MG, </a:t>
            </a:r>
            <a:r>
              <a:rPr lang="pt-BR" altLang="pt-BR" sz="900" dirty="0" smtClean="0"/>
              <a:t>21/11/2019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064028"/>
              </p:ext>
            </p:extLst>
          </p:nvPr>
        </p:nvGraphicFramePr>
        <p:xfrm>
          <a:off x="1413513" y="1063754"/>
          <a:ext cx="6376232" cy="438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53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8195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 bwMode="auto">
          <a:xfrm>
            <a:off x="324064" y="-9015"/>
            <a:ext cx="822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200" b="1" dirty="0" smtClean="0">
                <a:solidFill>
                  <a:srgbClr val="A50021"/>
                </a:solidFill>
                <a:latin typeface="+mn-lt"/>
                <a:ea typeface="+mn-ea"/>
              </a:rPr>
              <a:t>Tuberculose em MG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1359" y="1462049"/>
            <a:ext cx="8142305" cy="88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2200" b="1" dirty="0" smtClean="0">
                <a:solidFill>
                  <a:srgbClr val="800000"/>
                </a:solidFill>
                <a:latin typeface="+mn-lt"/>
                <a:ea typeface="+mn-ea"/>
              </a:rPr>
              <a:t>Minas Gerais</a:t>
            </a:r>
            <a:r>
              <a:rPr lang="pt-BR" altLang="pt-BR" sz="2200" b="1" dirty="0" smtClean="0">
                <a:solidFill>
                  <a:srgbClr val="000000"/>
                </a:solidFill>
                <a:latin typeface="+mn-lt"/>
                <a:ea typeface="+mn-ea"/>
              </a:rPr>
              <a:t> é o 5º estado com o maior </a:t>
            </a:r>
            <a:r>
              <a:rPr lang="en-US" altLang="pt-BR" sz="2200" b="1" dirty="0" smtClean="0">
                <a:solidFill>
                  <a:srgbClr val="000000"/>
                </a:solidFill>
                <a:latin typeface="+mn-lt"/>
                <a:ea typeface="+mn-ea"/>
              </a:rPr>
              <a:t>n</a:t>
            </a:r>
            <a:r>
              <a:rPr lang="pt-BR" altLang="pt-BR" sz="2200" b="1" dirty="0" smtClean="0">
                <a:solidFill>
                  <a:srgbClr val="000000"/>
                </a:solidFill>
                <a:latin typeface="+mn-lt"/>
                <a:ea typeface="+mn-ea"/>
              </a:rPr>
              <a:t>úmero de casos no país (possui o menor coeficiente de incidência da região sudeste).</a:t>
            </a:r>
          </a:p>
        </p:txBody>
      </p:sp>
      <p:pic>
        <p:nvPicPr>
          <p:cNvPr id="1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2711869"/>
            <a:ext cx="64071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75024" y="6153150"/>
            <a:ext cx="43148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Fonte: </a:t>
            </a:r>
            <a:r>
              <a:rPr lang="pt-BR" altLang="en-US" sz="1100" dirty="0" smtClean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Dados </a:t>
            </a:r>
            <a:r>
              <a:rPr lang="pt-BR" altLang="en-US" sz="1100" dirty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disponibilizados </a:t>
            </a:r>
            <a:r>
              <a:rPr lang="pt-BR" altLang="en-US" sz="1100" dirty="0" smtClean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pelo </a:t>
            </a:r>
            <a:r>
              <a:rPr lang="pt-BR" altLang="en-US" sz="1100" dirty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PNCT</a:t>
            </a:r>
            <a:r>
              <a:rPr lang="pt-BR" altLang="en-US" sz="1100" dirty="0" smtClean="0">
                <a:solidFill>
                  <a:srgbClr val="000000"/>
                </a:solidFill>
                <a:ea typeface="ＭＳ Ｐゴシック" charset="-128"/>
                <a:cs typeface="Calibri" charset="0"/>
              </a:rPr>
              <a:t>.</a:t>
            </a:r>
            <a:endParaRPr lang="pt-BR" altLang="en-US" sz="1100" dirty="0">
              <a:solidFill>
                <a:srgbClr val="000000"/>
              </a:solidFill>
              <a:ea typeface="ＭＳ Ｐゴシック" charset="-128"/>
              <a:cs typeface="Calibri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247976"/>
            <a:ext cx="916497" cy="914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03016779"/>
              </p:ext>
            </p:extLst>
          </p:nvPr>
        </p:nvGraphicFramePr>
        <p:xfrm>
          <a:off x="377881" y="1421077"/>
          <a:ext cx="8496944" cy="354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 bwMode="auto">
          <a:xfrm>
            <a:off x="1029795" y="247977"/>
            <a:ext cx="7718669" cy="84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A50021"/>
                </a:solidFill>
                <a:latin typeface="+mn-lt"/>
              </a:rPr>
              <a:t>Classificação dos casos notificados no SITE-TB, Minas Gerais, 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</a:rPr>
              <a:t>2013-2019</a:t>
            </a:r>
            <a:endParaRPr lang="pt-BR" altLang="pt-BR" sz="22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539552" y="6266582"/>
            <a:ext cx="28463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00" dirty="0"/>
              <a:t>Fonte: SITE-TB, Novembro/2019</a:t>
            </a:r>
          </a:p>
        </p:txBody>
      </p:sp>
    </p:spTree>
    <p:extLst>
      <p:ext uri="{BB962C8B-B14F-4D97-AF65-F5344CB8AC3E}">
        <p14:creationId xmlns:p14="http://schemas.microsoft.com/office/powerpoint/2010/main" val="14002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247976"/>
            <a:ext cx="916497" cy="914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4" y="1465262"/>
            <a:ext cx="55118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1187624" y="44624"/>
            <a:ext cx="75833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A50021"/>
                </a:solidFill>
                <a:cs typeface="Calibri" panose="020F0502020204030204" pitchFamily="34" charset="0"/>
              </a:rPr>
              <a:t>Casos de tuberculose com tratamento especial segundo município de residência, Minas Gerais, 2013-2019  </a:t>
            </a:r>
            <a:endParaRPr lang="es-ES" altLang="pt-BR" sz="2200" dirty="0">
              <a:solidFill>
                <a:srgbClr val="A50021"/>
              </a:solidFill>
              <a:cs typeface="Calibri" panose="020F0502020204030204" pitchFamily="34" charset="0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1710422"/>
            <a:ext cx="1837101" cy="677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900" b="1" dirty="0"/>
              <a:t>SRS </a:t>
            </a:r>
            <a:r>
              <a:rPr lang="pt-BR" altLang="pt-BR" sz="1900" b="1" dirty="0" smtClean="0"/>
              <a:t>BH: </a:t>
            </a:r>
            <a:r>
              <a:rPr lang="pt-BR" altLang="pt-BR" sz="1900" b="1" dirty="0"/>
              <a:t>35,2%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900" b="1" dirty="0"/>
              <a:t>SRS </a:t>
            </a:r>
            <a:r>
              <a:rPr lang="pt-BR" altLang="pt-BR" sz="1900" b="1" dirty="0" smtClean="0"/>
              <a:t>JF: </a:t>
            </a:r>
            <a:r>
              <a:rPr lang="pt-BR" altLang="pt-BR" sz="1900" b="1" dirty="0"/>
              <a:t>15%</a:t>
            </a: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78" y="4988123"/>
            <a:ext cx="762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227551" y="6373477"/>
            <a:ext cx="28463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00" dirty="0"/>
              <a:t>Fonte: SITE-TB, Novembro/2019</a:t>
            </a:r>
          </a:p>
        </p:txBody>
      </p:sp>
    </p:spTree>
    <p:extLst>
      <p:ext uri="{BB962C8B-B14F-4D97-AF65-F5344CB8AC3E}">
        <p14:creationId xmlns:p14="http://schemas.microsoft.com/office/powerpoint/2010/main" val="20923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247976"/>
            <a:ext cx="916497" cy="914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566207021"/>
              </p:ext>
            </p:extLst>
          </p:nvPr>
        </p:nvGraphicFramePr>
        <p:xfrm>
          <a:off x="253406" y="1660674"/>
          <a:ext cx="8496944" cy="3934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 bwMode="auto">
          <a:xfrm>
            <a:off x="1083224" y="156455"/>
            <a:ext cx="7665240" cy="8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200" b="1" dirty="0">
                <a:solidFill>
                  <a:srgbClr val="A50021"/>
                </a:solidFill>
                <a:cs typeface="Calibri" panose="020F0502020204030204" pitchFamily="34" charset="0"/>
              </a:rPr>
              <a:t>Classificação dos casos novos de tuberculose </a:t>
            </a:r>
            <a:r>
              <a:rPr lang="pt-BR" altLang="pt-BR" sz="2200" b="1" dirty="0" err="1">
                <a:solidFill>
                  <a:srgbClr val="A50021"/>
                </a:solidFill>
                <a:cs typeface="Calibri" panose="020F0502020204030204" pitchFamily="34" charset="0"/>
              </a:rPr>
              <a:t>drogarresistente</a:t>
            </a:r>
            <a:r>
              <a:rPr lang="pt-BR" altLang="pt-BR" sz="2200" b="1" dirty="0">
                <a:solidFill>
                  <a:srgbClr val="A50021"/>
                </a:solidFill>
                <a:cs typeface="Calibri" panose="020F0502020204030204" pitchFamily="34" charset="0"/>
              </a:rPr>
              <a:t>  notificados no SITE-TB, Minas Gerais, 2013-2019</a:t>
            </a:r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395536" y="6223366"/>
            <a:ext cx="28463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00" dirty="0"/>
              <a:t>Fonte: SITE-TB, Novembro/2019</a:t>
            </a:r>
          </a:p>
        </p:txBody>
      </p:sp>
    </p:spTree>
    <p:extLst>
      <p:ext uri="{BB962C8B-B14F-4D97-AF65-F5344CB8AC3E}">
        <p14:creationId xmlns:p14="http://schemas.microsoft.com/office/powerpoint/2010/main" val="30516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247976"/>
            <a:ext cx="916497" cy="9142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02404"/>
            <a:ext cx="1453005" cy="169753"/>
          </a:xfrm>
          <a:prstGeom prst="rect">
            <a:avLst/>
          </a:prstGeom>
        </p:spPr>
      </p:pic>
      <p:pic>
        <p:nvPicPr>
          <p:cNvPr id="10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6832"/>
            <a:ext cx="6120680" cy="47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43608" y="260648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Casos novos de tuberculose multirresistente segundo município de residência,  Minas Gerais, 2013-2019  </a:t>
            </a:r>
            <a:endParaRPr lang="es-ES" altLang="pt-BR" sz="2200" dirty="0">
              <a:solidFill>
                <a:srgbClr val="A50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3"/>
          <p:cNvSpPr txBox="1">
            <a:spLocks noChangeArrowheads="1"/>
          </p:cNvSpPr>
          <p:nvPr/>
        </p:nvSpPr>
        <p:spPr bwMode="auto">
          <a:xfrm>
            <a:off x="68746" y="1447999"/>
            <a:ext cx="1622934" cy="677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900" b="1" dirty="0"/>
              <a:t>SRS </a:t>
            </a:r>
            <a:r>
              <a:rPr lang="pt-BR" altLang="pt-BR" sz="1900" b="1" dirty="0" smtClean="0"/>
              <a:t>BH: </a:t>
            </a:r>
            <a:r>
              <a:rPr lang="pt-BR" altLang="pt-BR" sz="1900" b="1" dirty="0"/>
              <a:t>17,9%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900" b="1" dirty="0"/>
              <a:t>SRS </a:t>
            </a:r>
            <a:r>
              <a:rPr lang="pt-BR" altLang="pt-BR" sz="1900" b="1" dirty="0" smtClean="0"/>
              <a:t>JF: </a:t>
            </a:r>
            <a:r>
              <a:rPr lang="pt-BR" altLang="pt-BR" sz="1900" b="1" dirty="0"/>
              <a:t>13,8%</a:t>
            </a:r>
          </a:p>
        </p:txBody>
      </p:sp>
      <p:pic>
        <p:nvPicPr>
          <p:cNvPr id="1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66" y="4673503"/>
            <a:ext cx="714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38100" y="6446838"/>
            <a:ext cx="28463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00" dirty="0"/>
              <a:t>Fonte: SITE-TB, Novembro/2019</a:t>
            </a:r>
          </a:p>
        </p:txBody>
      </p:sp>
    </p:spTree>
    <p:extLst>
      <p:ext uri="{BB962C8B-B14F-4D97-AF65-F5344CB8AC3E}">
        <p14:creationId xmlns:p14="http://schemas.microsoft.com/office/powerpoint/2010/main" val="19258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74754" name="Título 1"/>
          <p:cNvSpPr>
            <a:spLocks noGrp="1"/>
          </p:cNvSpPr>
          <p:nvPr>
            <p:ph type="title"/>
          </p:nvPr>
        </p:nvSpPr>
        <p:spPr>
          <a:xfrm>
            <a:off x="457485" y="1196752"/>
            <a:ext cx="8229600" cy="4176464"/>
          </a:xfrm>
        </p:spPr>
        <p:txBody>
          <a:bodyPr/>
          <a:lstStyle/>
          <a:p>
            <a:pPr eaLnBrk="1" hangingPunct="1"/>
            <a:r>
              <a:rPr lang="pt-BR" altLang="pt-BR" b="1" i="1" dirty="0"/>
              <a:t>Plano Estadual pelo Fim da Tuberculose como Problema de Saúde </a:t>
            </a:r>
            <a:r>
              <a:rPr lang="pt-BR" altLang="pt-BR" b="1" i="1" dirty="0" smtClean="0"/>
              <a:t>Pública em Minas Gerais</a:t>
            </a:r>
            <a:r>
              <a:rPr lang="pt-BR" altLang="pt-BR" b="1" i="1" dirty="0" smtClean="0"/>
              <a:t/>
            </a:r>
            <a:br>
              <a:rPr lang="pt-BR" altLang="pt-BR" b="1" i="1" dirty="0" smtClean="0"/>
            </a:br>
            <a:r>
              <a:rPr lang="pt-BR" altLang="pt-BR" b="1" dirty="0"/>
              <a:t/>
            </a:r>
            <a:br>
              <a:rPr lang="pt-BR" altLang="pt-BR" b="1" dirty="0"/>
            </a:br>
            <a:r>
              <a:rPr lang="pt-BR" altLang="pt-BR" sz="3400" b="1" dirty="0" smtClean="0"/>
              <a:t>Disponível em: www.saude.mg.gov.br/tuberculose</a:t>
            </a:r>
            <a:endParaRPr lang="pt-BR" altLang="pt-BR" sz="34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750" y="74427"/>
            <a:ext cx="4933506" cy="6732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87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6" name="CaixaDeTexto 21"/>
          <p:cNvSpPr txBox="1">
            <a:spLocks noChangeArrowheads="1"/>
          </p:cNvSpPr>
          <p:nvPr/>
        </p:nvSpPr>
        <p:spPr bwMode="auto">
          <a:xfrm>
            <a:off x="755576" y="188640"/>
            <a:ext cx="82089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28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Plano Estadual pelo Fim da Tuberculose como Problema de Saúde Pública em Minas Gerais</a:t>
            </a:r>
            <a:endParaRPr lang="pt-BR" altLang="pt-BR" sz="2800" b="1" dirty="0">
              <a:solidFill>
                <a:srgbClr val="C0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844287505"/>
              </p:ext>
            </p:extLst>
          </p:nvPr>
        </p:nvGraphicFramePr>
        <p:xfrm>
          <a:off x="1083185" y="1916832"/>
          <a:ext cx="7161223" cy="2866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325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6" name="CaixaDeTexto 21"/>
          <p:cNvSpPr txBox="1">
            <a:spLocks noChangeArrowheads="1"/>
          </p:cNvSpPr>
          <p:nvPr/>
        </p:nvSpPr>
        <p:spPr bwMode="auto">
          <a:xfrm>
            <a:off x="611560" y="138698"/>
            <a:ext cx="8208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28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Ações prioritárias do Plano Estadual</a:t>
            </a:r>
            <a:endParaRPr lang="pt-BR" altLang="pt-BR" sz="2800" b="1" dirty="0">
              <a:solidFill>
                <a:srgbClr val="C0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76790"/>
              </p:ext>
            </p:extLst>
          </p:nvPr>
        </p:nvGraphicFramePr>
        <p:xfrm>
          <a:off x="1083185" y="903655"/>
          <a:ext cx="7376603" cy="5836866"/>
        </p:xfrm>
        <a:graphic>
          <a:graphicData uri="http://schemas.openxmlformats.org/drawingml/2006/table">
            <a:tbl>
              <a:tblPr/>
              <a:tblGrid>
                <a:gridCol w="7376603">
                  <a:extLst>
                    <a:ext uri="{9D8B030D-6E8A-4147-A177-3AD203B41FA5}">
                      <a16:colId xmlns:a16="http://schemas.microsoft.com/office/drawing/2014/main" val="2159632893"/>
                    </a:ext>
                  </a:extLst>
                </a:gridCol>
              </a:tblGrid>
              <a:tr h="190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Pilar 1 - Prevenção e cuidado integrado centrados na pessoa com tuberculose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70324"/>
                  </a:ext>
                </a:extLst>
              </a:tr>
              <a:tr h="190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Ações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15565"/>
                  </a:ext>
                </a:extLst>
              </a:tr>
              <a:tr h="3455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Pactuar rede laboratorial para diagnóstico e acompanhamento da tuberculose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111842"/>
                  </a:ext>
                </a:extLst>
              </a:tr>
              <a:tr h="370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Contribuir com a descentralização do exame de cultura do escarro para outros laboratórios no estado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391760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Monitorar a rede de TRM-TB, conforme pactuado na Resolução CIB-SUS/MG Nº 2.802 de 13 de novembro de 2018</a:t>
                      </a:r>
                      <a:endParaRPr kumimoji="0" lang="pt-BR" alt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39990"/>
                  </a:ext>
                </a:extLst>
              </a:tr>
              <a:tr h="3340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Monitorar os dados referentes a identificação dos Sintomáticos Respiratórios por município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135022"/>
                  </a:ext>
                </a:extLst>
              </a:tr>
              <a:tr h="370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Promover ações de educação continuada direcionadas aos profissionais de saúde da atenção primária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885030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Organizar a rede assistencial para tuberculose no estado, com definição de fluxos de referência e contra referência entre as APS e unidades de atenção secundária e terciária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878760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Incentivar a realização, pela atenção primária, da gestão de casos complexos de tuberculose inseridos no SITETB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625157"/>
                  </a:ext>
                </a:extLst>
              </a:tr>
              <a:tr h="381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Realizar o monitoramento periódico e oportuno de indicadores prioritários do programa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025459"/>
                  </a:ext>
                </a:extLst>
              </a:tr>
              <a:tr h="3585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Fortalecer a gestão dos programas regionais e municipais de controle da tuberculose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754765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Discutir estratégias relacionadas ao diagnóstico, tratamento e acompanhamentos adequados com profissionais que atuam com as populações vulneráveis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236667"/>
                  </a:ext>
                </a:extLst>
              </a:tr>
              <a:tr h="370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Realizar a vigilância da Infecção latente da tuberculose (ILTB) de forma padronizada no estado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766403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Incentivar a realização da vigilância do óbito</a:t>
                      </a: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 com proposição de medidas para redução do número de mortes por tuberculose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7736"/>
                  </a:ext>
                </a:extLst>
              </a:tr>
              <a:tr h="3814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Estimular a participação do profissional farmacêutico nas estratégias de adesão ao tratamento na atenção primária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87768"/>
                  </a:ext>
                </a:extLst>
              </a:tr>
              <a:tr h="362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Monitorar e propor estratégias para ampliação das coberturas vacinais de BCG</a:t>
                      </a:r>
                      <a:endParaRPr kumimoji="0" lang="pt-BR" alt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90" marR="380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732931"/>
                  </a:ext>
                </a:extLst>
              </a:tr>
            </a:tbl>
          </a:graphicData>
        </a:graphic>
      </p:graphicFrame>
      <p:sp>
        <p:nvSpPr>
          <p:cNvPr id="4" name="Seta para a Direita 3"/>
          <p:cNvSpPr/>
          <p:nvPr/>
        </p:nvSpPr>
        <p:spPr>
          <a:xfrm>
            <a:off x="467544" y="4869160"/>
            <a:ext cx="504056" cy="72008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6" name="CaixaDeTexto 21"/>
          <p:cNvSpPr txBox="1">
            <a:spLocks noChangeArrowheads="1"/>
          </p:cNvSpPr>
          <p:nvPr/>
        </p:nvSpPr>
        <p:spPr bwMode="auto">
          <a:xfrm>
            <a:off x="611560" y="138698"/>
            <a:ext cx="8208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28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Ações prioritárias do Plano Estadual</a:t>
            </a:r>
            <a:endParaRPr lang="pt-BR" altLang="pt-BR" sz="2800" b="1" dirty="0">
              <a:solidFill>
                <a:srgbClr val="C0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05167"/>
              </p:ext>
            </p:extLst>
          </p:nvPr>
        </p:nvGraphicFramePr>
        <p:xfrm>
          <a:off x="899592" y="957171"/>
          <a:ext cx="7704658" cy="5784942"/>
        </p:xfrm>
        <a:graphic>
          <a:graphicData uri="http://schemas.openxmlformats.org/drawingml/2006/table">
            <a:tbl>
              <a:tblPr bandRow="1"/>
              <a:tblGrid>
                <a:gridCol w="7704658">
                  <a:extLst>
                    <a:ext uri="{9D8B030D-6E8A-4147-A177-3AD203B41FA5}">
                      <a16:colId xmlns:a16="http://schemas.microsoft.com/office/drawing/2014/main" val="3148600110"/>
                    </a:ext>
                  </a:extLst>
                </a:gridCol>
              </a:tblGrid>
              <a:tr h="195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Pilar 2 - Políticas arrojadas e sistema de apoio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2439"/>
                  </a:ext>
                </a:extLst>
              </a:tr>
              <a:tr h="195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Ações 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993841"/>
                  </a:ext>
                </a:extLst>
              </a:tr>
              <a:tr h="3918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Manter indicadores relacionados ao Programa de Controle da Tuberculose em instrumentos de pactuação da esfera estadual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93843"/>
                  </a:ext>
                </a:extLst>
              </a:tr>
              <a:tr h="3918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Fortalecer as políticas públicas relacionadas a tuberculose por meio da proposição de pautas nas instâncias de pactuação e controle social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02808"/>
                  </a:ext>
                </a:extLst>
              </a:tr>
              <a:tr h="3220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Monitorar as Regionais de Saúde, quanto à execução das atividades propostas no Plano de Ação Regional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04943"/>
                  </a:ext>
                </a:extLst>
              </a:tr>
              <a:tr h="3490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Apoiar tecnicamente os municípios prioritários na operacionalização das estratégias relacionadas ao PCT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12914"/>
                  </a:ext>
                </a:extLst>
              </a:tr>
              <a:tr h="37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Propor ações articuladas TB/HIV com a Coordenação Estadual de IST/aids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887789"/>
                  </a:ext>
                </a:extLst>
              </a:tr>
              <a:tr h="3773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Articular com o setor de Comunicação Social ações de comunicação e mobilização social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760237"/>
                  </a:ext>
                </a:extLst>
              </a:tr>
              <a:tr h="4139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Apoiar a Superintendência de Assistência Farmacêutica em relação a programação e o monitoramento adequado dos medicamentos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anti-TB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20095"/>
                  </a:ext>
                </a:extLst>
              </a:tr>
              <a:tr h="4653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Solicitar apoio da Superintendência de Atenção Primária à Saúde (SAPS) para qualificação da descentralização do PCT para a atenção primária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09646"/>
                  </a:ext>
                </a:extLst>
              </a:tr>
              <a:tr h="4071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Articular com a Secretaria Estadual de Desenvolvimento Social ações integradas direcionadas a população em situação de rua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561159"/>
                  </a:ext>
                </a:extLst>
              </a:tr>
              <a:tr h="4071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Fortalecer a atuação do Comitê Mineiro para o Controle Social da Tuberculose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06450"/>
                  </a:ext>
                </a:extLst>
              </a:tr>
              <a:tr h="4452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Incentivar a participação das organizações da sociedade civil junto ao Comitê Mineiro para o Controle Social da Tuberculose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434185"/>
                  </a:ext>
                </a:extLst>
              </a:tr>
              <a:tr h="943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Realizar a qualificação das informações inseridas nos diversos sistemas informatizados: GAL – Gerenciamento de Ambiente Laboratorial, Sinan – Sistema de Informação de Agravos de Notificação, SITETB – Sistema de Informação de Tratamentos Especiais de Tuberculose e SIM – Sistema de Informações sobre Mortalidade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0204" marR="60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0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1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6" name="CaixaDeTexto 21"/>
          <p:cNvSpPr txBox="1">
            <a:spLocks noChangeArrowheads="1"/>
          </p:cNvSpPr>
          <p:nvPr/>
        </p:nvSpPr>
        <p:spPr bwMode="auto">
          <a:xfrm>
            <a:off x="611560" y="188640"/>
            <a:ext cx="8208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2800" b="1" dirty="0" smtClean="0">
                <a:solidFill>
                  <a:srgbClr val="C00000"/>
                </a:solidFill>
                <a:ea typeface="ＭＳ Ｐゴシック" pitchFamily="34" charset="-128"/>
                <a:cs typeface="Calibri" pitchFamily="34" charset="0"/>
              </a:rPr>
              <a:t>Ações prioritárias do Plano Estadual</a:t>
            </a:r>
            <a:endParaRPr lang="pt-BR" altLang="pt-BR" sz="2800" b="1" dirty="0">
              <a:solidFill>
                <a:srgbClr val="C00000"/>
              </a:solidFill>
              <a:ea typeface="ＭＳ Ｐゴシック" pitchFamily="34" charset="-128"/>
              <a:cs typeface="Calibri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14654"/>
              </p:ext>
            </p:extLst>
          </p:nvPr>
        </p:nvGraphicFramePr>
        <p:xfrm>
          <a:off x="1260425" y="1309093"/>
          <a:ext cx="6911975" cy="3848099"/>
        </p:xfrm>
        <a:graphic>
          <a:graphicData uri="http://schemas.openxmlformats.org/drawingml/2006/table">
            <a:tbl>
              <a:tblPr bandRow="1"/>
              <a:tblGrid>
                <a:gridCol w="6911975">
                  <a:extLst>
                    <a:ext uri="{9D8B030D-6E8A-4147-A177-3AD203B41FA5}">
                      <a16:colId xmlns:a16="http://schemas.microsoft.com/office/drawing/2014/main" val="1263411193"/>
                    </a:ext>
                  </a:extLst>
                </a:gridCol>
              </a:tblGrid>
              <a:tr h="29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Pilar 3 – Intensificação da Pesquisa e Inovação 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748523"/>
                  </a:ext>
                </a:extLst>
              </a:tr>
              <a:tr h="29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Ações 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B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30542"/>
                  </a:ext>
                </a:extLst>
              </a:tr>
              <a:tr h="5920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3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Estabelecer, em parceria com as universidades, agenda de pesquisa sobre temas relevantes para o programa estadual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608705"/>
                  </a:ext>
                </a:extLst>
              </a:tr>
              <a:tr h="5920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3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Realizar periodicamente reuniões da Rede Técnica Metropolitana de Belo Horizonte, com representantes de diversos segmentos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070028"/>
                  </a:ext>
                </a:extLst>
              </a:tr>
              <a:tr h="8880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3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Realizar anualmente Encontro Estadual do Programa de Controle da Tuberculose com gestores, profissionais de saúde, referências técnicas de TB, universidade e sociedade civil</a:t>
                      </a:r>
                      <a:endParaRPr lang="pt-B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028238"/>
                  </a:ext>
                </a:extLst>
              </a:tr>
              <a:tr h="5920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3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Incentivar a apresentação e divulgação de experiências exitosas em TB nas Regionais de Saúde e municípios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532110"/>
                  </a:ext>
                </a:extLst>
              </a:tr>
              <a:tr h="5920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3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Estimular o desenvolvimento de rotinas inovadoras e apoio às pesquisas em tuberculose no estado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6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214313" y="6629142"/>
            <a:ext cx="434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dirty="0"/>
              <a:t>Fonte: SINAN-NET/TB. PECT/SVEAST/SUBVPS/SES-MG, </a:t>
            </a:r>
            <a:r>
              <a:rPr lang="pt-BR" altLang="pt-BR" sz="800" dirty="0" smtClean="0"/>
              <a:t>11/09/19</a:t>
            </a:r>
            <a:r>
              <a:rPr lang="pt-BR" altLang="pt-BR" sz="800" i="1" dirty="0"/>
              <a:t>.</a:t>
            </a:r>
          </a:p>
        </p:txBody>
      </p:sp>
      <p:pic>
        <p:nvPicPr>
          <p:cNvPr id="8195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1403648" y="175472"/>
            <a:ext cx="6719664" cy="77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300" b="1" dirty="0" smtClean="0">
                <a:solidFill>
                  <a:srgbClr val="A50021"/>
                </a:solidFill>
                <a:latin typeface="+mn-lt"/>
                <a:ea typeface="+mn-ea"/>
                <a:cs typeface="Arial" panose="020B0604020202020204" pitchFamily="34" charset="0"/>
              </a:rPr>
              <a:t>Casos de Tuberculose por Unidade Regional de Saúde, Minas Gerais, 2018.</a:t>
            </a:r>
          </a:p>
        </p:txBody>
      </p:sp>
      <p:pic>
        <p:nvPicPr>
          <p:cNvPr id="8197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90" y="1767558"/>
            <a:ext cx="5900906" cy="461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0" y="1273068"/>
            <a:ext cx="26765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tângulo 1"/>
          <p:cNvSpPr>
            <a:spLocks noChangeArrowheads="1"/>
          </p:cNvSpPr>
          <p:nvPr/>
        </p:nvSpPr>
        <p:spPr bwMode="auto">
          <a:xfrm>
            <a:off x="6359971" y="1023568"/>
            <a:ext cx="26765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1793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lvl="1" algn="ctr" eaLnBrk="1" hangingPunct="1">
              <a:buFontTx/>
              <a:buNone/>
            </a:pPr>
            <a:r>
              <a:rPr lang="pt-BR" altLang="pt-BR" sz="1800" dirty="0">
                <a:latin typeface="Arial Narrow" charset="0"/>
              </a:rPr>
              <a:t>548 municípios </a:t>
            </a:r>
            <a:r>
              <a:rPr lang="pt-BR" altLang="pt-BR" sz="1800" dirty="0" smtClean="0">
                <a:latin typeface="Arial Narrow" charset="0"/>
              </a:rPr>
              <a:t>registraram</a:t>
            </a:r>
            <a:r>
              <a:rPr lang="pt-BR" altLang="pt-BR" sz="1800" dirty="0" smtClean="0">
                <a:latin typeface="Arial Narrow" charset="0"/>
              </a:rPr>
              <a:t> </a:t>
            </a:r>
            <a:r>
              <a:rPr lang="pt-BR" altLang="pt-BR" sz="1800" dirty="0">
                <a:latin typeface="Arial Narrow" charset="0"/>
              </a:rPr>
              <a:t>pelo menos 01 caso de TB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138242" name="Título 3"/>
          <p:cNvSpPr>
            <a:spLocks noGrp="1"/>
          </p:cNvSpPr>
          <p:nvPr>
            <p:ph type="ctrTitle"/>
          </p:nvPr>
        </p:nvSpPr>
        <p:spPr>
          <a:xfrm>
            <a:off x="696363" y="-27384"/>
            <a:ext cx="8208962" cy="965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2800" b="1" dirty="0" smtClean="0">
                <a:solidFill>
                  <a:srgbClr val="A50021"/>
                </a:solidFill>
                <a:latin typeface="+mn-lt"/>
              </a:rPr>
              <a:t>Principais </a:t>
            </a:r>
            <a:r>
              <a:rPr lang="pt-BR" altLang="pt-BR" sz="2800" b="1" dirty="0" smtClean="0">
                <a:solidFill>
                  <a:srgbClr val="A50021"/>
                </a:solidFill>
                <a:latin typeface="+mn-lt"/>
              </a:rPr>
              <a:t>desafios do PCT em Minas Gerais:</a:t>
            </a:r>
            <a:endParaRPr lang="pt-BR" altLang="pt-BR" sz="2800" b="1" dirty="0" smtClean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38243" name="Título 3"/>
          <p:cNvSpPr txBox="1">
            <a:spLocks/>
          </p:cNvSpPr>
          <p:nvPr/>
        </p:nvSpPr>
        <p:spPr bwMode="auto">
          <a:xfrm>
            <a:off x="395536" y="1196752"/>
            <a:ext cx="8216900" cy="485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Alcançar as metas estabelecidas dos indicadores epidemiológicos definidos no  Plano Estadual;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Ampliar as articulações </a:t>
            </a:r>
            <a:r>
              <a:rPr lang="pt-BR" altLang="pt-BR" sz="2200" dirty="0" err="1" smtClean="0">
                <a:solidFill>
                  <a:srgbClr val="000000"/>
                </a:solidFill>
                <a:latin typeface="Calibri"/>
                <a:ea typeface="+mn-ea"/>
              </a:rPr>
              <a:t>intra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 e </a:t>
            </a:r>
            <a:r>
              <a:rPr lang="pt-BR" altLang="pt-BR" sz="2200" dirty="0" err="1" smtClean="0">
                <a:solidFill>
                  <a:srgbClr val="000000"/>
                </a:solidFill>
                <a:latin typeface="Calibri"/>
                <a:ea typeface="+mn-ea"/>
              </a:rPr>
              <a:t>intersetoriais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, principalmente com as áreas envolvidas com as populações vulneráveis;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Qualificar a descentralização das ações de controle da tuberculose para a atenção primária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Organizar a rede assistencial para tuberculose, principalmente através da ampliação das unidades de referência secundária;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Ampliar 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a realização do 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TRM-TB e cultura </a:t>
            </a:r>
            <a:r>
              <a:rPr lang="pt-BR" altLang="pt-BR" sz="2200" dirty="0" smtClean="0">
                <a:solidFill>
                  <a:srgbClr val="000000"/>
                </a:solidFill>
                <a:latin typeface="Calibri"/>
                <a:ea typeface="+mn-ea"/>
              </a:rPr>
              <a:t>do escarro para todos os pacientes com TB.</a:t>
            </a:r>
          </a:p>
          <a:p>
            <a:pPr algn="just" eaLnBrk="1" hangingPunct="1">
              <a:defRPr/>
            </a:pPr>
            <a:endParaRPr lang="pt-BR" altLang="pt-BR" sz="2200" dirty="0" smtClean="0">
              <a:solidFill>
                <a:srgbClr val="000000"/>
              </a:solidFill>
              <a:latin typeface="Calibri"/>
              <a:ea typeface="+mn-ea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8" name="Título 3"/>
          <p:cNvSpPr>
            <a:spLocks noGrp="1"/>
          </p:cNvSpPr>
          <p:nvPr>
            <p:ph type="ctrTitle"/>
          </p:nvPr>
        </p:nvSpPr>
        <p:spPr>
          <a:xfrm>
            <a:off x="1871700" y="2276872"/>
            <a:ext cx="5400600" cy="990600"/>
          </a:xfrm>
        </p:spPr>
        <p:txBody>
          <a:bodyPr/>
          <a:lstStyle/>
          <a:p>
            <a:pPr eaLnBrk="1" hangingPunct="1"/>
            <a:r>
              <a:rPr lang="pt-BR" altLang="pt-BR" sz="3800" i="1" dirty="0">
                <a:solidFill>
                  <a:srgbClr val="A50021"/>
                </a:solidFill>
              </a:rPr>
              <a:t>Obrigada!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-17481" y="4221088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dirty="0">
                <a:solidFill>
                  <a:srgbClr val="000000"/>
                </a:solidFill>
                <a:latin typeface="Arial" charset="0"/>
              </a:rPr>
              <a:t>Coordenação </a:t>
            </a:r>
            <a:r>
              <a:rPr lang="pt-BR" altLang="pt-BR" sz="2300" dirty="0" smtClean="0">
                <a:solidFill>
                  <a:srgbClr val="000000"/>
                </a:solidFill>
                <a:latin typeface="Arial" charset="0"/>
              </a:rPr>
              <a:t>de Controle da Tuberculose, Tracoma e Hanseníase</a:t>
            </a:r>
            <a:endParaRPr lang="pt-BR" altLang="pt-BR" sz="23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dirty="0" smtClean="0">
                <a:solidFill>
                  <a:srgbClr val="000000"/>
                </a:solidFill>
                <a:latin typeface="Arial" charset="0"/>
              </a:rPr>
              <a:t>DVCC/SVE/SUBVS/SES-MG</a:t>
            </a:r>
            <a:endParaRPr lang="pt-BR" altLang="pt-BR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>
            <a:off x="-17481" y="5430961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0000"/>
                </a:solidFill>
                <a:latin typeface="Arial" charset="0"/>
              </a:rPr>
              <a:t>tuberculose@saude.mg.gov.br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0000"/>
                </a:solidFill>
                <a:latin typeface="Arial" charset="0"/>
              </a:rPr>
              <a:t>maira.veloso@saude.mg.gov.br</a:t>
            </a:r>
            <a:endParaRPr lang="pt-BR" altLang="pt-BR" sz="20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charset="0"/>
              </a:rPr>
              <a:t>(31) 3916-0336</a:t>
            </a:r>
            <a:endParaRPr lang="pt-BR" altLang="pt-BR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1010564" cy="10081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025" y="219274"/>
            <a:ext cx="20193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34" y="2313673"/>
            <a:ext cx="7304132" cy="7066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37" y="4221088"/>
            <a:ext cx="3254726" cy="3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60325" y="6478588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/>
              <a:t>Fonte: SINAN-NET/TB. PECT/SVEAST/SUBVPS/SES-MG, 19/09/19.</a:t>
            </a:r>
          </a:p>
        </p:txBody>
      </p:sp>
      <p:pic>
        <p:nvPicPr>
          <p:cNvPr id="10243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96" y="1084287"/>
            <a:ext cx="59896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76" name="Rectangle 2"/>
          <p:cNvSpPr txBox="1">
            <a:spLocks noChangeArrowheads="1"/>
          </p:cNvSpPr>
          <p:nvPr/>
        </p:nvSpPr>
        <p:spPr bwMode="auto">
          <a:xfrm>
            <a:off x="827584" y="93687"/>
            <a:ext cx="771501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TOP 15 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–</a:t>
            </a: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Municípios com Maior Carga de Tuberculose, </a:t>
            </a:r>
          </a:p>
          <a:p>
            <a:pPr algn="ctr" eaLnBrk="1" hangingPunct="1">
              <a:defRPr/>
            </a:pPr>
            <a:r>
              <a:rPr lang="pt-BR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Minas Gerais, 2018.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15" y="6488137"/>
            <a:ext cx="1453005" cy="1697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44035" name="CaixaDeTexto 5"/>
          <p:cNvSpPr txBox="1">
            <a:spLocks noChangeArrowheads="1"/>
          </p:cNvSpPr>
          <p:nvPr/>
        </p:nvSpPr>
        <p:spPr bwMode="auto">
          <a:xfrm>
            <a:off x="868077" y="142194"/>
            <a:ext cx="80244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Número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casos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tuberculose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em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crianças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 de 0 a 10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anos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Minas </a:t>
            </a:r>
            <a:r>
              <a:rPr lang="en-US" altLang="pt-BR" sz="2200" b="1" dirty="0" err="1" smtClean="0">
                <a:solidFill>
                  <a:srgbClr val="A50021"/>
                </a:solidFill>
                <a:latin typeface="+mn-lt"/>
                <a:ea typeface="+mn-ea"/>
              </a:rPr>
              <a:t>Gerais</a:t>
            </a:r>
            <a:r>
              <a:rPr lang="en-US" altLang="pt-BR" sz="2200" b="1" dirty="0" smtClean="0">
                <a:solidFill>
                  <a:srgbClr val="A50021"/>
                </a:solidFill>
                <a:latin typeface="+mn-lt"/>
                <a:ea typeface="+mn-ea"/>
              </a:rPr>
              <a:t>, 2010 a 2019*.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66688" y="637698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ECT/SVEAST/SUBVPS/SES-MG, </a:t>
            </a:r>
            <a:r>
              <a:rPr lang="pt-BR" altLang="pt-BR" sz="900" dirty="0" smtClean="0"/>
              <a:t>22/11/2019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282915"/>
              </p:ext>
            </p:extLst>
          </p:nvPr>
        </p:nvGraphicFramePr>
        <p:xfrm>
          <a:off x="467543" y="1131207"/>
          <a:ext cx="8287987" cy="52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67115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9396" name="CaixaDeTexto 5"/>
          <p:cNvSpPr txBox="1">
            <a:spLocks noChangeArrowheads="1"/>
          </p:cNvSpPr>
          <p:nvPr/>
        </p:nvSpPr>
        <p:spPr bwMode="auto">
          <a:xfrm>
            <a:off x="1083185" y="192881"/>
            <a:ext cx="78617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eaLnBrk="1" hangingPunct="1">
              <a:defRPr sz="2200" b="1">
                <a:solidFill>
                  <a:srgbClr val="A5002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BR" altLang="pt-BR" dirty="0"/>
              <a:t>Casos de tuberculose em Situações Especiais Selecionadas, Minas Gerais, </a:t>
            </a:r>
            <a:r>
              <a:rPr lang="pt-BR" altLang="pt-BR" dirty="0" smtClean="0"/>
              <a:t>2016 </a:t>
            </a:r>
            <a:r>
              <a:rPr lang="pt-BR" altLang="pt-BR" dirty="0"/>
              <a:t>a  2018*</a:t>
            </a:r>
            <a:r>
              <a:rPr lang="en-US" altLang="pt-BR" dirty="0"/>
              <a:t>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46100" y="1460500"/>
          <a:ext cx="8208963" cy="42418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5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9100">
                <a:tc rowSpan="3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População vulnerável</a:t>
                      </a:r>
                    </a:p>
                  </a:txBody>
                  <a:tcPr marL="9525" marR="9525" marT="9524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Frequência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2017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HIV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9,6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384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9,6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412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9,8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Diabetes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331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329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8,2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332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7,9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PPL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166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4,6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180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4,9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298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7,9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Pop. Sit. Rua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168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166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193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4,6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Prof. Saúde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41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1,0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48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60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1,4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Indígena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0,3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0,2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1051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26,00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1119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28,00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1302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31,00</a:t>
                      </a:r>
                    </a:p>
                  </a:txBody>
                  <a:tcPr marL="9525" marR="9525" marT="9524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5612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/>
              <a:t>Fonte: SINAN-NET/TB. PECT/SVEAST/SUBVPS/SES-MG, 13/09/2019.</a:t>
            </a:r>
            <a:endParaRPr lang="pt-BR" altLang="pt-BR" sz="80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67544" y="3635732"/>
            <a:ext cx="8064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5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9396" name="CaixaDeTexto 5"/>
          <p:cNvSpPr txBox="1">
            <a:spLocks noChangeArrowheads="1"/>
          </p:cNvSpPr>
          <p:nvPr/>
        </p:nvSpPr>
        <p:spPr bwMode="auto">
          <a:xfrm>
            <a:off x="899592" y="116632"/>
            <a:ext cx="7908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eaLnBrk="1" hangingPunct="1">
              <a:defRPr sz="2000" b="1">
                <a:solidFill>
                  <a:srgbClr val="A5002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BR" altLang="pt-BR" sz="2200" dirty="0" smtClean="0"/>
              <a:t>Número de c</a:t>
            </a:r>
            <a:r>
              <a:rPr lang="en-US" altLang="pt-BR" sz="2200" dirty="0" smtClean="0"/>
              <a:t>a</a:t>
            </a:r>
            <a:r>
              <a:rPr lang="pt-BR" altLang="pt-BR" sz="2200" dirty="0" err="1" smtClean="0"/>
              <a:t>sos</a:t>
            </a:r>
            <a:r>
              <a:rPr lang="pt-BR" altLang="pt-BR" sz="2200" dirty="0" smtClean="0"/>
              <a:t> de </a:t>
            </a:r>
            <a:r>
              <a:rPr lang="pt-BR" altLang="pt-BR" sz="2200" dirty="0"/>
              <a:t>Tuberculose </a:t>
            </a:r>
            <a:r>
              <a:rPr lang="pt-BR" altLang="pt-BR" sz="2200" dirty="0" smtClean="0"/>
              <a:t>na PPL, Minas Gerais, 2010 a 2019*</a:t>
            </a:r>
            <a:r>
              <a:rPr lang="en-US" altLang="pt-BR" sz="2200" dirty="0"/>
              <a:t>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PECT/SVEAST/SUBVPS/SES-MG, </a:t>
            </a:r>
            <a:r>
              <a:rPr lang="pt-BR" altLang="pt-BR" sz="900" dirty="0" smtClean="0"/>
              <a:t>21/11/2019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827584" y="1328738"/>
          <a:ext cx="7128792" cy="471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812360" y="256490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33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68579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477002"/>
            <a:ext cx="1453005" cy="169753"/>
          </a:xfrm>
          <a:prstGeom prst="rect">
            <a:avLst/>
          </a:prstGeom>
        </p:spPr>
      </p:pic>
      <p:sp>
        <p:nvSpPr>
          <p:cNvPr id="59396" name="CaixaDeTexto 5"/>
          <p:cNvSpPr txBox="1">
            <a:spLocks noChangeArrowheads="1"/>
          </p:cNvSpPr>
          <p:nvPr/>
        </p:nvSpPr>
        <p:spPr bwMode="auto">
          <a:xfrm>
            <a:off x="1055750" y="200834"/>
            <a:ext cx="7908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eaLnBrk="1" hangingPunct="1">
              <a:defRPr sz="2000" b="1">
                <a:solidFill>
                  <a:srgbClr val="A5002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BR" altLang="pt-BR" sz="2200" dirty="0" smtClean="0"/>
              <a:t>Número de c</a:t>
            </a:r>
            <a:r>
              <a:rPr lang="en-US" altLang="pt-BR" sz="2200" dirty="0" smtClean="0"/>
              <a:t>a</a:t>
            </a:r>
            <a:r>
              <a:rPr lang="pt-BR" altLang="pt-BR" sz="2200" dirty="0" err="1"/>
              <a:t>sos</a:t>
            </a:r>
            <a:r>
              <a:rPr lang="pt-BR" altLang="pt-BR" sz="2200" dirty="0"/>
              <a:t> de Tuberculose </a:t>
            </a:r>
            <a:r>
              <a:rPr lang="pt-BR" altLang="pt-BR" sz="2200" dirty="0" smtClean="0"/>
              <a:t>na PPL, por regional de saúde de notificação, 2010 a 2019*</a:t>
            </a:r>
            <a:r>
              <a:rPr lang="en-US" altLang="pt-BR" sz="2200" dirty="0"/>
              <a:t>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66688" y="6294438"/>
            <a:ext cx="248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*Dados  preliminares, sujeitos a alteração.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900" dirty="0"/>
              <a:t>Fonte: SINAN-NET/TB. PECT/SVEAST/SUBVPS/SES-MG, </a:t>
            </a:r>
            <a:r>
              <a:rPr lang="pt-BR" altLang="pt-BR" sz="900" dirty="0" smtClean="0"/>
              <a:t>21/11/2019</a:t>
            </a:r>
            <a:r>
              <a:rPr lang="pt-BR" altLang="pt-BR" sz="900" dirty="0"/>
              <a:t>.</a:t>
            </a:r>
            <a:endParaRPr lang="pt-BR" altLang="pt-BR" sz="8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74740"/>
            <a:ext cx="916497" cy="914273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539552" y="1225661"/>
          <a:ext cx="8064896" cy="485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102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6624</TotalTime>
  <Words>1962</Words>
  <Application>Microsoft Office PowerPoint</Application>
  <PresentationFormat>Apresentação na tela (4:3)</PresentationFormat>
  <Paragraphs>319</Paragraphs>
  <Slides>42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Arial Narrow</vt:lpstr>
      <vt:lpstr>Calibri</vt:lpstr>
      <vt:lpstr>Century Gothic</vt:lpstr>
      <vt:lpstr>Montserrat</vt:lpstr>
      <vt:lpstr>Times New Roman</vt:lpstr>
      <vt:lpstr>Trebuchet MS</vt:lpstr>
      <vt:lpstr>Wingdings</vt:lpstr>
      <vt:lpstr>Tema do Office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 Estadual pelo Fim da Tuberculose como Problema de Saúde Pública em Minas Gerais  Disponível em: www.saude.mg.gov.br/tuberculose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desafios do PCT em Minas Gerais:</vt:lpstr>
      <vt:lpstr>Obrigada!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Cláudia Alves Daniel</dc:creator>
  <cp:lastModifiedBy>ADM</cp:lastModifiedBy>
  <cp:revision>456</cp:revision>
  <dcterms:created xsi:type="dcterms:W3CDTF">2016-01-06T14:34:07Z</dcterms:created>
  <dcterms:modified xsi:type="dcterms:W3CDTF">2019-11-23T02:55:53Z</dcterms:modified>
</cp:coreProperties>
</file>